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6BC476-ADDE-43B7-B2F0-E4C536DC118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864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D2CC313-81CD-4308-8665-189A004CC2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74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A6E415-51DF-41BC-98EC-9368099471D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137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98F6FC-D1D1-4513-AE2B-D23FAB55CEA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514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81865F-CABF-40AE-B119-23E5AAC67BB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407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011D-2C4D-4180-9E0A-5543B7DE9F99}" type="datetimeFigureOut">
              <a:rPr lang="zh-TW" altLang="en-US" smtClean="0"/>
              <a:pPr/>
              <a:t>2018/12/27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EC5F-DCE2-4980-B560-6EA709F7A5E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D:\專案助理-邱翎瑄\美編圖案\光碟圖檔\1\B_FRAMES\B2 Frames\PNG\73-01.png"/>
          <p:cNvPicPr>
            <a:picLocks noChangeAspect="1" noChangeArrowheads="1"/>
          </p:cNvPicPr>
          <p:nvPr/>
        </p:nvPicPr>
        <p:blipFill>
          <a:blip r:embed="rId2" cstate="print">
            <a:lum bright="17000" contrast="28000"/>
          </a:blip>
          <a:srcRect/>
          <a:stretch>
            <a:fillRect/>
          </a:stretch>
        </p:blipFill>
        <p:spPr bwMode="auto">
          <a:xfrm rot="16553169">
            <a:off x="6030594" y="-106904"/>
            <a:ext cx="3280442" cy="3280442"/>
          </a:xfrm>
          <a:prstGeom prst="rect">
            <a:avLst/>
          </a:prstGeom>
          <a:noFill/>
        </p:spPr>
      </p:pic>
      <p:pic>
        <p:nvPicPr>
          <p:cNvPr id="1042" name="Picture 18" descr="D:\專案助理-邱翎瑄\美編圖案\光碟圖檔\1\B_FRAMES\B1 Borders\PNG\50-07.pn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871035" y="5867097"/>
            <a:ext cx="3316523" cy="945638"/>
          </a:xfrm>
          <a:prstGeom prst="rect">
            <a:avLst/>
          </a:prstGeom>
          <a:noFill/>
        </p:spPr>
      </p:pic>
      <p:pic>
        <p:nvPicPr>
          <p:cNvPr id="1060" name="Picture 36" descr="D:\專案助理-邱翎瑄\美編圖案\光碟圖檔\2\C-BORDERS\PNG\58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6299" y="6420665"/>
            <a:ext cx="3594100" cy="48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4" name="WordArt 16"/>
          <p:cNvSpPr>
            <a:spLocks noChangeArrowheads="1" noChangeShapeType="1" noTextEdit="1"/>
          </p:cNvSpPr>
          <p:nvPr/>
        </p:nvSpPr>
        <p:spPr bwMode="auto">
          <a:xfrm>
            <a:off x="846138" y="679450"/>
            <a:ext cx="7529512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55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人類的第一張床</a:t>
            </a:r>
            <a:r>
              <a:rPr lang="en-US" altLang="zh-TW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-</a:t>
            </a:r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月經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588963" y="5238750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華康粗圓體" pitchFamily="49" charset="-120"/>
              </a:rPr>
              <a:t>卵巢→輸卵管→子宮</a:t>
            </a:r>
          </a:p>
        </p:txBody>
      </p:sp>
      <p:pic>
        <p:nvPicPr>
          <p:cNvPr id="63515" name="Picture 27" descr="子宮-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238" y="1816100"/>
            <a:ext cx="6591300" cy="4846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16" name="AutoShape 28"/>
          <p:cNvSpPr>
            <a:spLocks noChangeArrowheads="1"/>
          </p:cNvSpPr>
          <p:nvPr/>
        </p:nvSpPr>
        <p:spPr bwMode="auto">
          <a:xfrm>
            <a:off x="7164388" y="3616325"/>
            <a:ext cx="1747837" cy="460375"/>
          </a:xfrm>
          <a:prstGeom prst="wedgeRoundRectCallout">
            <a:avLst>
              <a:gd name="adj1" fmla="val 1407"/>
              <a:gd name="adj2" fmla="val -299657"/>
              <a:gd name="adj3" fmla="val 16667"/>
            </a:avLst>
          </a:prstGeom>
          <a:solidFill>
            <a:srgbClr val="99CCFF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>
                <a:ea typeface="華康粗圓體" pitchFamily="49" charset="-120"/>
              </a:rPr>
              <a:t>我在這裡！</a:t>
            </a:r>
          </a:p>
        </p:txBody>
      </p:sp>
    </p:spTree>
    <p:extLst>
      <p:ext uri="{BB962C8B-B14F-4D97-AF65-F5344CB8AC3E}">
        <p14:creationId xmlns:p14="http://schemas.microsoft.com/office/powerpoint/2010/main" val="690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WordArt 16"/>
          <p:cNvSpPr>
            <a:spLocks noChangeArrowheads="1" noChangeShapeType="1" noTextEdit="1"/>
          </p:cNvSpPr>
          <p:nvPr/>
        </p:nvSpPr>
        <p:spPr bwMode="auto">
          <a:xfrm>
            <a:off x="846138" y="679450"/>
            <a:ext cx="7529512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55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人類的第一張床</a:t>
            </a:r>
            <a:r>
              <a:rPr lang="en-US" altLang="zh-TW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-</a:t>
            </a:r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月經</a:t>
            </a:r>
          </a:p>
        </p:txBody>
      </p:sp>
      <p:pic>
        <p:nvPicPr>
          <p:cNvPr id="64537" name="Picture 25" descr="子宮-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8" y="2022475"/>
            <a:ext cx="5999162" cy="441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1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WordArt 16"/>
          <p:cNvSpPr>
            <a:spLocks noChangeArrowheads="1" noChangeShapeType="1" noTextEdit="1"/>
          </p:cNvSpPr>
          <p:nvPr/>
        </p:nvSpPr>
        <p:spPr bwMode="auto">
          <a:xfrm>
            <a:off x="846138" y="679450"/>
            <a:ext cx="7529512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55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人類的第一張床</a:t>
            </a:r>
            <a:r>
              <a:rPr lang="en-US" altLang="zh-TW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-</a:t>
            </a:r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月經</a:t>
            </a:r>
          </a:p>
        </p:txBody>
      </p:sp>
      <p:pic>
        <p:nvPicPr>
          <p:cNvPr id="65561" name="Picture 25" descr="子宮-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8" y="1862138"/>
            <a:ext cx="6051550" cy="4459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565" name="Group 29"/>
          <p:cNvGrpSpPr>
            <a:grpSpLocks/>
          </p:cNvGrpSpPr>
          <p:nvPr/>
        </p:nvGrpSpPr>
        <p:grpSpPr bwMode="auto">
          <a:xfrm>
            <a:off x="1908175" y="5461000"/>
            <a:ext cx="2401888" cy="612775"/>
            <a:chOff x="1202" y="3440"/>
            <a:chExt cx="1513" cy="386"/>
          </a:xfrm>
        </p:grpSpPr>
        <p:sp>
          <p:nvSpPr>
            <p:cNvPr id="65563" name="Rectangle 27"/>
            <p:cNvSpPr>
              <a:spLocks noChangeArrowheads="1"/>
            </p:cNvSpPr>
            <p:nvPr/>
          </p:nvSpPr>
          <p:spPr bwMode="auto">
            <a:xfrm>
              <a:off x="1202" y="3440"/>
              <a:ext cx="666" cy="386"/>
            </a:xfrm>
            <a:prstGeom prst="rect">
              <a:avLst/>
            </a:prstGeom>
            <a:solidFill>
              <a:srgbClr val="99CCFF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800">
                  <a:ea typeface="華康粗圓體" pitchFamily="49" charset="-120"/>
                </a:rPr>
                <a:t>月經</a:t>
              </a:r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934" y="3695"/>
              <a:ext cx="781" cy="24"/>
            </a:xfrm>
            <a:prstGeom prst="line">
              <a:avLst/>
            </a:prstGeom>
            <a:noFill/>
            <a:ln w="203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2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730250" y="0"/>
            <a:ext cx="7772400" cy="1143000"/>
          </a:xfrm>
        </p:spPr>
        <p:txBody>
          <a:bodyPr/>
          <a:lstStyle/>
          <a:p>
            <a:r>
              <a:rPr lang="zh-TW" altLang="en-US">
                <a:solidFill>
                  <a:srgbClr val="6600CC"/>
                </a:solidFill>
                <a:latin typeface="華康粗圓體" pitchFamily="49" charset="-120"/>
                <a:ea typeface="華康粗圓體" pitchFamily="49" charset="-120"/>
              </a:rPr>
              <a:t>月經因人而異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0263" y="1328738"/>
            <a:ext cx="7250112" cy="4816475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有人月經每月都很固定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chemeClr val="accent2"/>
                </a:solidFill>
                <a:latin typeface="華康粗圓體" pitchFamily="49" charset="-120"/>
                <a:ea typeface="華康粗圓體" pitchFamily="49" charset="-120"/>
              </a:rPr>
              <a:t>有人初經只來一點點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月經週期有時長、有時短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有人高中才來月經；有人小學就來了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月經來時一點感覺都沒有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月經來時肚子會覺得漲漲的</a:t>
            </a:r>
          </a:p>
          <a:p>
            <a:pPr marL="0" indent="0">
              <a:lnSpc>
                <a:spcPct val="120000"/>
              </a:lnSpc>
            </a:pPr>
            <a:r>
              <a:rPr lang="zh-TW" altLang="en-US" sz="2800">
                <a:solidFill>
                  <a:srgbClr val="6600CC"/>
                </a:solidFill>
                <a:latin typeface="華康粗圓體" pitchFamily="49" charset="-120"/>
                <a:ea typeface="華康粗圓體" pitchFamily="49" charset="-120"/>
              </a:rPr>
              <a:t>月經來時有人會感覺有點憂鬱；</a:t>
            </a:r>
          </a:p>
          <a:p>
            <a:pPr marL="0" indent="0">
              <a:lnSpc>
                <a:spcPct val="120000"/>
              </a:lnSpc>
              <a:buFontTx/>
              <a:buNone/>
            </a:pPr>
            <a:r>
              <a:rPr lang="zh-TW" altLang="en-US" sz="2800">
                <a:solidFill>
                  <a:srgbClr val="6600CC"/>
                </a:solidFill>
                <a:latin typeface="華康粗圓體" pitchFamily="49" charset="-120"/>
                <a:ea typeface="華康粗圓體" pitchFamily="49" charset="-120"/>
              </a:rPr>
              <a:t>   有人心情會變得特別好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0538" y="3509963"/>
            <a:ext cx="2303462" cy="22923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511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AutoShape 5"/>
          <p:cNvSpPr>
            <a:spLocks noChangeArrowheads="1"/>
          </p:cNvSpPr>
          <p:nvPr/>
        </p:nvSpPr>
        <p:spPr bwMode="auto">
          <a:xfrm rot="692415">
            <a:off x="4638675" y="1955800"/>
            <a:ext cx="3343275" cy="3870325"/>
          </a:xfrm>
          <a:prstGeom prst="foldedCorner">
            <a:avLst>
              <a:gd name="adj" fmla="val 12500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4133850" y="2081213"/>
            <a:ext cx="3343275" cy="3870325"/>
          </a:xfrm>
          <a:prstGeom prst="foldedCorner">
            <a:avLst>
              <a:gd name="adj" fmla="val 12500"/>
            </a:avLst>
          </a:prstGeom>
          <a:solidFill>
            <a:srgbClr val="FCF18A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683250" y="2605088"/>
            <a:ext cx="854075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400">
                <a:solidFill>
                  <a:srgbClr val="3333CC"/>
                </a:solidFill>
                <a:ea typeface="華康粗圓體" pitchFamily="49" charset="-120"/>
              </a:rPr>
              <a:t>飲食均衡</a:t>
            </a:r>
          </a:p>
        </p:txBody>
      </p:sp>
      <p:sp>
        <p:nvSpPr>
          <p:cNvPr id="81929" name="WordArt 9" descr="紙袋"/>
          <p:cNvSpPr>
            <a:spLocks noChangeArrowheads="1" noChangeShapeType="1" noTextEdit="1"/>
          </p:cNvSpPr>
          <p:nvPr/>
        </p:nvSpPr>
        <p:spPr bwMode="auto">
          <a:xfrm>
            <a:off x="1817688" y="742950"/>
            <a:ext cx="5257800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酷妹健康</a:t>
            </a:r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DIY</a:t>
            </a:r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第一招</a:t>
            </a:r>
          </a:p>
        </p:txBody>
      </p:sp>
      <p:pic>
        <p:nvPicPr>
          <p:cNvPr id="81937" name="Picture 17" descr="03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" y="4406900"/>
            <a:ext cx="6181725" cy="179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1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AutoShape 5"/>
          <p:cNvSpPr>
            <a:spLocks noChangeArrowheads="1"/>
          </p:cNvSpPr>
          <p:nvPr/>
        </p:nvSpPr>
        <p:spPr bwMode="auto">
          <a:xfrm rot="692415">
            <a:off x="4638675" y="1955800"/>
            <a:ext cx="3343275" cy="3870325"/>
          </a:xfrm>
          <a:prstGeom prst="foldedCorner">
            <a:avLst>
              <a:gd name="adj" fmla="val 12500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4133850" y="2081213"/>
            <a:ext cx="3343275" cy="3870325"/>
          </a:xfrm>
          <a:prstGeom prst="foldedCorner">
            <a:avLst>
              <a:gd name="adj" fmla="val 12500"/>
            </a:avLst>
          </a:prstGeom>
          <a:solidFill>
            <a:srgbClr val="FCF18A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392738" y="2101850"/>
            <a:ext cx="79375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solidFill>
                  <a:srgbClr val="3333CC"/>
                </a:solidFill>
                <a:ea typeface="華康粗圓體" pitchFamily="49" charset="-120"/>
              </a:rPr>
              <a:t>適度休息及運動</a:t>
            </a:r>
          </a:p>
        </p:txBody>
      </p:sp>
      <p:sp>
        <p:nvSpPr>
          <p:cNvPr id="82954" name="WordArt 10" descr="紙袋"/>
          <p:cNvSpPr>
            <a:spLocks noChangeArrowheads="1" noChangeShapeType="1" noTextEdit="1"/>
          </p:cNvSpPr>
          <p:nvPr/>
        </p:nvSpPr>
        <p:spPr bwMode="auto">
          <a:xfrm>
            <a:off x="1817688" y="742950"/>
            <a:ext cx="5257800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酷妹健康</a:t>
            </a:r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DIY</a:t>
            </a:r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第二招</a:t>
            </a:r>
          </a:p>
        </p:txBody>
      </p:sp>
      <p:pic>
        <p:nvPicPr>
          <p:cNvPr id="82955" name="Picture 11" descr="girl-15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62150"/>
            <a:ext cx="4411662" cy="416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AutoShape 5"/>
          <p:cNvSpPr>
            <a:spLocks noChangeArrowheads="1"/>
          </p:cNvSpPr>
          <p:nvPr/>
        </p:nvSpPr>
        <p:spPr bwMode="auto">
          <a:xfrm rot="692415">
            <a:off x="4638675" y="1955800"/>
            <a:ext cx="3343275" cy="3870325"/>
          </a:xfrm>
          <a:prstGeom prst="foldedCorner">
            <a:avLst>
              <a:gd name="adj" fmla="val 12500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4133850" y="2081213"/>
            <a:ext cx="3343275" cy="3870325"/>
          </a:xfrm>
          <a:prstGeom prst="foldedCorner">
            <a:avLst>
              <a:gd name="adj" fmla="val 12500"/>
            </a:avLst>
          </a:prstGeom>
          <a:solidFill>
            <a:srgbClr val="FCF18A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492750" y="2379663"/>
            <a:ext cx="793750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solidFill>
                  <a:srgbClr val="3333CC"/>
                </a:solidFill>
                <a:ea typeface="華康粗圓體" pitchFamily="49" charset="-120"/>
              </a:rPr>
              <a:t>生活作息正常</a:t>
            </a:r>
          </a:p>
        </p:txBody>
      </p:sp>
      <p:sp>
        <p:nvSpPr>
          <p:cNvPr id="83979" name="WordArt 11" descr="紙袋"/>
          <p:cNvSpPr>
            <a:spLocks noChangeArrowheads="1" noChangeShapeType="1" noTextEdit="1"/>
          </p:cNvSpPr>
          <p:nvPr/>
        </p:nvSpPr>
        <p:spPr bwMode="auto">
          <a:xfrm>
            <a:off x="1817688" y="742950"/>
            <a:ext cx="5257800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酷妹健康</a:t>
            </a:r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DIY</a:t>
            </a:r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第三招</a:t>
            </a:r>
          </a:p>
        </p:txBody>
      </p:sp>
      <p:pic>
        <p:nvPicPr>
          <p:cNvPr id="83980" name="Picture 12" descr="0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788" y="1893888"/>
            <a:ext cx="942975" cy="97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82" name="Picture 14" descr="girl-1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3476625"/>
            <a:ext cx="3648075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AutoShape 6"/>
          <p:cNvSpPr>
            <a:spLocks noChangeArrowheads="1"/>
          </p:cNvSpPr>
          <p:nvPr/>
        </p:nvSpPr>
        <p:spPr bwMode="auto">
          <a:xfrm rot="692415">
            <a:off x="4638675" y="1955800"/>
            <a:ext cx="3343275" cy="3870325"/>
          </a:xfrm>
          <a:prstGeom prst="foldedCorner">
            <a:avLst>
              <a:gd name="adj" fmla="val 12500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4133850" y="2081213"/>
            <a:ext cx="3343275" cy="3870325"/>
          </a:xfrm>
          <a:prstGeom prst="foldedCorner">
            <a:avLst>
              <a:gd name="adj" fmla="val 12500"/>
            </a:avLst>
          </a:prstGeom>
          <a:solidFill>
            <a:srgbClr val="FCF18A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529263" y="2328863"/>
            <a:ext cx="733425" cy="33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solidFill>
                  <a:srgbClr val="3333CC"/>
                </a:solidFill>
                <a:ea typeface="華康粗圓體" pitchFamily="49" charset="-120"/>
              </a:rPr>
              <a:t>穿著舒適的衣物</a:t>
            </a:r>
          </a:p>
        </p:txBody>
      </p:sp>
      <p:sp>
        <p:nvSpPr>
          <p:cNvPr id="86028" name="WordArt 12" descr="紙袋"/>
          <p:cNvSpPr>
            <a:spLocks noChangeArrowheads="1" noChangeShapeType="1" noTextEdit="1"/>
          </p:cNvSpPr>
          <p:nvPr/>
        </p:nvSpPr>
        <p:spPr bwMode="auto">
          <a:xfrm>
            <a:off x="1817688" y="742950"/>
            <a:ext cx="5257800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酷妹健康</a:t>
            </a:r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DIY</a:t>
            </a:r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第四招</a:t>
            </a:r>
          </a:p>
        </p:txBody>
      </p:sp>
      <p:pic>
        <p:nvPicPr>
          <p:cNvPr id="86029" name="Picture 13" descr="girl-17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0288" y="1874838"/>
            <a:ext cx="2771775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3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AutoShape 5"/>
          <p:cNvSpPr>
            <a:spLocks noChangeArrowheads="1"/>
          </p:cNvSpPr>
          <p:nvPr/>
        </p:nvSpPr>
        <p:spPr bwMode="auto">
          <a:xfrm rot="692415">
            <a:off x="4638675" y="1955800"/>
            <a:ext cx="3343275" cy="3870325"/>
          </a:xfrm>
          <a:prstGeom prst="foldedCorner">
            <a:avLst>
              <a:gd name="adj" fmla="val 12500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4133850" y="2081213"/>
            <a:ext cx="3343275" cy="3870325"/>
          </a:xfrm>
          <a:prstGeom prst="foldedCorner">
            <a:avLst>
              <a:gd name="adj" fmla="val 12500"/>
            </a:avLst>
          </a:prstGeom>
          <a:solidFill>
            <a:srgbClr val="FCF18A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267325" y="2384425"/>
            <a:ext cx="733425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solidFill>
                  <a:srgbClr val="009900"/>
                </a:solidFill>
                <a:ea typeface="華康粗圓體" pitchFamily="49" charset="-120"/>
              </a:rPr>
              <a:t>選用合適的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5834063" y="3117850"/>
            <a:ext cx="7334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>
                <a:solidFill>
                  <a:srgbClr val="009900"/>
                </a:solidFill>
                <a:ea typeface="華康粗圓體" pitchFamily="49" charset="-120"/>
              </a:rPr>
              <a:t>衛生棉產品</a:t>
            </a:r>
          </a:p>
        </p:txBody>
      </p:sp>
      <p:sp>
        <p:nvSpPr>
          <p:cNvPr id="87051" name="WordArt 11" descr="紙袋"/>
          <p:cNvSpPr>
            <a:spLocks noChangeArrowheads="1" noChangeShapeType="1" noTextEdit="1"/>
          </p:cNvSpPr>
          <p:nvPr/>
        </p:nvSpPr>
        <p:spPr bwMode="auto">
          <a:xfrm>
            <a:off x="1817688" y="742950"/>
            <a:ext cx="5257800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酷妹健康</a:t>
            </a:r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DIY</a:t>
            </a:r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第五招</a:t>
            </a:r>
          </a:p>
        </p:txBody>
      </p:sp>
      <p:pic>
        <p:nvPicPr>
          <p:cNvPr id="87052" name="Picture 12" descr="衛生棉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3319463"/>
            <a:ext cx="2438400" cy="216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54" name="Picture 14" descr="衛生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759075"/>
            <a:ext cx="2717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AutoShape 6"/>
          <p:cNvSpPr>
            <a:spLocks noChangeArrowheads="1"/>
          </p:cNvSpPr>
          <p:nvPr/>
        </p:nvSpPr>
        <p:spPr bwMode="auto">
          <a:xfrm rot="692415">
            <a:off x="4638675" y="1955800"/>
            <a:ext cx="3343275" cy="3870325"/>
          </a:xfrm>
          <a:prstGeom prst="foldedCorner">
            <a:avLst>
              <a:gd name="adj" fmla="val 12500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4121150" y="2117725"/>
            <a:ext cx="3343275" cy="3870325"/>
          </a:xfrm>
          <a:prstGeom prst="foldedCorner">
            <a:avLst>
              <a:gd name="adj" fmla="val 12500"/>
            </a:avLst>
          </a:prstGeom>
          <a:solidFill>
            <a:srgbClr val="FCF18A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600">
              <a:solidFill>
                <a:schemeClr val="accent2"/>
              </a:solidFill>
              <a:ea typeface="華康粗圓體" pitchFamily="49" charset="-120"/>
            </a:endParaRP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556250" y="2303463"/>
            <a:ext cx="7937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>
                <a:solidFill>
                  <a:srgbClr val="3333CC"/>
                </a:solidFill>
                <a:ea typeface="華康粗圓體" pitchFamily="49" charset="-120"/>
              </a:rPr>
              <a:t>注意身體清潔</a:t>
            </a:r>
          </a:p>
        </p:txBody>
      </p:sp>
      <p:sp>
        <p:nvSpPr>
          <p:cNvPr id="85002" name="WordArt 10" descr="紙袋"/>
          <p:cNvSpPr>
            <a:spLocks noChangeArrowheads="1" noChangeShapeType="1" noTextEdit="1"/>
          </p:cNvSpPr>
          <p:nvPr/>
        </p:nvSpPr>
        <p:spPr bwMode="auto">
          <a:xfrm>
            <a:off x="1817688" y="742950"/>
            <a:ext cx="5257800" cy="104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0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酷妹健康</a:t>
            </a:r>
            <a:r>
              <a:rPr lang="en-US" altLang="zh-TW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DIY</a:t>
            </a:r>
            <a:r>
              <a:rPr lang="zh-TW" alt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華康粗圓體"/>
                <a:ea typeface="華康粗圓體"/>
              </a:rPr>
              <a:t>第六招</a:t>
            </a:r>
          </a:p>
        </p:txBody>
      </p:sp>
      <p:pic>
        <p:nvPicPr>
          <p:cNvPr id="85006" name="Picture 14" descr="girl-18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8" y="2149475"/>
            <a:ext cx="4210050" cy="4324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3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012825" y="2605088"/>
            <a:ext cx="7667625" cy="2881312"/>
          </a:xfrm>
          <a:prstGeom prst="doubleWave">
            <a:avLst>
              <a:gd name="adj1" fmla="val 3032"/>
              <a:gd name="adj2" fmla="val 0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479425" y="928688"/>
            <a:ext cx="7667625" cy="2881312"/>
          </a:xfrm>
          <a:prstGeom prst="doubleWave">
            <a:avLst>
              <a:gd name="adj1" fmla="val 3032"/>
              <a:gd name="adj2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1557338"/>
            <a:ext cx="4822825" cy="1143000"/>
          </a:xfrm>
        </p:spPr>
        <p:txBody>
          <a:bodyPr/>
          <a:lstStyle/>
          <a:p>
            <a:r>
              <a:rPr lang="zh-TW" altLang="en-US" dirty="0">
                <a:solidFill>
                  <a:srgbClr val="9933FF"/>
                </a:solidFill>
                <a:latin typeface="華康粗圓體" pitchFamily="49" charset="-120"/>
                <a:ea typeface="華康粗圓體" pitchFamily="49" charset="-120"/>
              </a:rPr>
              <a:t>單元名稱：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997200"/>
            <a:ext cx="6048375" cy="1558925"/>
          </a:xfrm>
        </p:spPr>
        <p:txBody>
          <a:bodyPr/>
          <a:lstStyle/>
          <a:p>
            <a:r>
              <a:rPr lang="zh-TW" altLang="en-US" sz="66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圓體" pitchFamily="49" charset="-120"/>
                <a:ea typeface="華康粗圓體" pitchFamily="49" charset="-120"/>
              </a:rPr>
              <a:t>我的身體地圖 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476375" y="2852738"/>
            <a:ext cx="5903913" cy="14398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>
              <a:latin typeface="華康粗圓體" pitchFamily="49" charset="-120"/>
              <a:ea typeface="華康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15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28" name="Object 16"/>
          <p:cNvGraphicFramePr>
            <a:graphicFrameLocks noChangeAspect="1"/>
          </p:cNvGraphicFramePr>
          <p:nvPr/>
        </p:nvGraphicFramePr>
        <p:xfrm>
          <a:off x="-246063" y="2366963"/>
          <a:ext cx="7405688" cy="501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lash 文件" r:id="rId3" imgW="4429080" imgH="3784680" progId="Flash.Movie">
                  <p:embed/>
                </p:oleObj>
              </mc:Choice>
              <mc:Fallback>
                <p:oleObj name="Flash 文件" r:id="rId3" imgW="4429080" imgH="37846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063" y="2366963"/>
                        <a:ext cx="7405688" cy="501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3275" y="550863"/>
            <a:ext cx="7772400" cy="1143000"/>
          </a:xfrm>
        </p:spPr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60600" y="2732088"/>
            <a:ext cx="4183063" cy="25733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我是消費高手</a:t>
            </a:r>
          </a:p>
          <a:p>
            <a:pPr lvl="1"/>
            <a:r>
              <a:rPr lang="zh-TW" altLang="en-US" sz="3200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製造日期不可漏</a:t>
            </a:r>
          </a:p>
          <a:p>
            <a:pPr lvl="1"/>
            <a:r>
              <a:rPr lang="zh-TW" altLang="en-US" sz="3200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貨比三家</a:t>
            </a:r>
          </a:p>
          <a:p>
            <a:pPr lvl="1"/>
            <a:r>
              <a:rPr lang="zh-TW" altLang="en-US" sz="3200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挑選最愛</a:t>
            </a:r>
          </a:p>
        </p:txBody>
      </p:sp>
      <p:pic>
        <p:nvPicPr>
          <p:cNvPr id="38916" name="Picture 4" descr="girl-9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888" y="3346450"/>
            <a:ext cx="2203450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 descr="衛生棉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984375"/>
            <a:ext cx="1447800" cy="128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6" name="Picture 14" descr="untitled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4273550"/>
            <a:ext cx="1673225" cy="110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7" name="Picture 15" descr="untitled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5427663"/>
            <a:ext cx="2078038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untitled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5259388"/>
            <a:ext cx="153987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787400" y="4843463"/>
            <a:ext cx="611188" cy="327025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華康粗圓體" pitchFamily="49" charset="-120"/>
                <a:ea typeface="華康粗圓體" pitchFamily="49" charset="-120"/>
              </a:rPr>
              <a:t>CCC</a:t>
            </a: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1928813" y="5592763"/>
            <a:ext cx="598487" cy="327025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華康粗圓體" pitchFamily="49" charset="-120"/>
                <a:ea typeface="華康粗圓體" pitchFamily="49" charset="-120"/>
              </a:rPr>
              <a:t>XXX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530600" y="5902325"/>
            <a:ext cx="495300" cy="327025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>
                <a:latin typeface="華康粗圓體" pitchFamily="49" charset="-120"/>
                <a:ea typeface="華康粗圓體" pitchFamily="49" charset="-120"/>
              </a:rPr>
              <a:t>QQQ</a:t>
            </a:r>
          </a:p>
        </p:txBody>
      </p:sp>
    </p:spTree>
    <p:extLst>
      <p:ext uri="{BB962C8B-B14F-4D97-AF65-F5344CB8AC3E}">
        <p14:creationId xmlns:p14="http://schemas.microsoft.com/office/powerpoint/2010/main" val="14842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1185863" y="1973263"/>
            <a:ext cx="6835775" cy="3978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692150" y="598488"/>
            <a:ext cx="7772400" cy="1143000"/>
          </a:xfrm>
        </p:spPr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259013" y="2124075"/>
            <a:ext cx="4022725" cy="696913"/>
          </a:xfrm>
        </p:spPr>
        <p:txBody>
          <a:bodyPr/>
          <a:lstStyle/>
          <a:p>
            <a:pPr lvl="1">
              <a:buFontTx/>
              <a:buNone/>
            </a:pP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衛生棉的使用方法</a:t>
            </a:r>
          </a:p>
        </p:txBody>
      </p:sp>
      <p:pic>
        <p:nvPicPr>
          <p:cNvPr id="89095" name="Picture 7" descr="girl-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888" y="3346450"/>
            <a:ext cx="2203450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7" name="AutoShape 9"/>
          <p:cNvSpPr>
            <a:spLocks noChangeArrowheads="1"/>
          </p:cNvSpPr>
          <p:nvPr/>
        </p:nvSpPr>
        <p:spPr bwMode="auto">
          <a:xfrm>
            <a:off x="2740025" y="5070475"/>
            <a:ext cx="3954463" cy="1127125"/>
          </a:xfrm>
          <a:prstGeom prst="wedgeEllipseCallout">
            <a:avLst>
              <a:gd name="adj1" fmla="val 55940"/>
              <a:gd name="adj2" fmla="val -69014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zh-TW" altLang="en-US">
                <a:ea typeface="華康粗圓體" pitchFamily="49" charset="-120"/>
              </a:rPr>
              <a:t>打開</a:t>
            </a:r>
            <a:r>
              <a:rPr lang="zh-TW" altLang="en-US">
                <a:ea typeface="華康粗圓體" pitchFamily="49" charset="-120"/>
              </a:rPr>
              <a:t>外包裝，並撕下背膠。</a:t>
            </a:r>
          </a:p>
        </p:txBody>
      </p:sp>
      <p:pic>
        <p:nvPicPr>
          <p:cNvPr id="89099" name="Picture 11" descr="未命名--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2457450"/>
            <a:ext cx="3475038" cy="2892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0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1026"/>
          <p:cNvSpPr>
            <a:spLocks noChangeArrowheads="1"/>
          </p:cNvSpPr>
          <p:nvPr/>
        </p:nvSpPr>
        <p:spPr bwMode="auto">
          <a:xfrm>
            <a:off x="1185863" y="1973263"/>
            <a:ext cx="6835775" cy="3978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307" name="Oval 1027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308" name="AutoShape 1028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830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pic>
        <p:nvPicPr>
          <p:cNvPr id="98311" name="Picture 1031" descr="girl-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967038"/>
            <a:ext cx="2495550" cy="318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13" name="AutoShape 1033"/>
          <p:cNvSpPr>
            <a:spLocks noChangeArrowheads="1"/>
          </p:cNvSpPr>
          <p:nvPr/>
        </p:nvSpPr>
        <p:spPr bwMode="auto">
          <a:xfrm>
            <a:off x="2819400" y="4699000"/>
            <a:ext cx="3954463" cy="2159000"/>
          </a:xfrm>
          <a:prstGeom prst="wedgeEllipseCallout">
            <a:avLst>
              <a:gd name="adj1" fmla="val 63648"/>
              <a:gd name="adj2" fmla="val -41616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>
                <a:ea typeface="華康粗圓體" pitchFamily="49" charset="-120"/>
              </a:rPr>
              <a:t>將有背膠那一面服貼的黏在紙褲上，不是和皮膚接觸的那一面喔。</a:t>
            </a:r>
          </a:p>
        </p:txBody>
      </p:sp>
      <p:sp>
        <p:nvSpPr>
          <p:cNvPr id="98316" name="Rectangle 1036"/>
          <p:cNvSpPr>
            <a:spLocks noChangeArrowheads="1"/>
          </p:cNvSpPr>
          <p:nvPr/>
        </p:nvSpPr>
        <p:spPr bwMode="auto">
          <a:xfrm>
            <a:off x="2205038" y="2117725"/>
            <a:ext cx="40227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>
              <a:buFontTx/>
              <a:buNone/>
            </a:pP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衛生棉的使用方法</a:t>
            </a:r>
          </a:p>
        </p:txBody>
      </p:sp>
      <p:pic>
        <p:nvPicPr>
          <p:cNvPr id="98319" name="Picture 1039" descr="未命名--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000" y="2605088"/>
            <a:ext cx="3222625" cy="2786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21" name="Oval 1041"/>
          <p:cNvSpPr>
            <a:spLocks noChangeArrowheads="1"/>
          </p:cNvSpPr>
          <p:nvPr/>
        </p:nvSpPr>
        <p:spPr bwMode="auto">
          <a:xfrm>
            <a:off x="2563813" y="4494213"/>
            <a:ext cx="777875" cy="7778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2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6" grpId="0" build="p"/>
      <p:bldP spid="983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1185863" y="1973263"/>
            <a:ext cx="6835775" cy="3978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1" name="Oval 3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pic>
        <p:nvPicPr>
          <p:cNvPr id="99335" name="Picture 7" descr="girl-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6838" y="2900363"/>
            <a:ext cx="2495550" cy="318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7" name="AutoShape 9"/>
          <p:cNvSpPr>
            <a:spLocks noChangeArrowheads="1"/>
          </p:cNvSpPr>
          <p:nvPr/>
        </p:nvSpPr>
        <p:spPr bwMode="auto">
          <a:xfrm>
            <a:off x="2357438" y="4537075"/>
            <a:ext cx="4506912" cy="1641475"/>
          </a:xfrm>
          <a:prstGeom prst="wedgeEllipseCallout">
            <a:avLst>
              <a:gd name="adj1" fmla="val 48694"/>
              <a:gd name="adj2" fmla="val -48162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>
                <a:ea typeface="華康粗圓體" pitchFamily="49" charset="-120"/>
              </a:rPr>
              <a:t>拿出紅色墨水，倒在衛生棉上，要倒在和皮膚接觸的那一面喔。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2211388" y="2124075"/>
            <a:ext cx="40227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>
              <a:buFontTx/>
              <a:buNone/>
            </a:pP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衛生棉的使用方法</a:t>
            </a:r>
          </a:p>
        </p:txBody>
      </p:sp>
      <p:pic>
        <p:nvPicPr>
          <p:cNvPr id="99343" name="Picture 15" descr="未命名--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771816">
            <a:off x="1638300" y="2209800"/>
            <a:ext cx="3000375" cy="3067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1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1169988" y="1973263"/>
            <a:ext cx="6835775" cy="3978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55" name="Oval 3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pic>
        <p:nvPicPr>
          <p:cNvPr id="100359" name="Picture 7" descr="girl-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8450" y="2887663"/>
            <a:ext cx="2495550" cy="318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2811463" y="4478338"/>
            <a:ext cx="3954462" cy="2159000"/>
          </a:xfrm>
          <a:prstGeom prst="wedgeEllipseCallout">
            <a:avLst>
              <a:gd name="adj1" fmla="val 55301"/>
              <a:gd name="adj2" fmla="val -47426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>
                <a:ea typeface="華康粗圓體" pitchFamily="49" charset="-120"/>
              </a:rPr>
              <a:t>將已使用過的衛生棉，由紙褲撕下，將有紅墨水的那一面向內捲起。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233613" y="2090738"/>
            <a:ext cx="4022725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>
              <a:buFontTx/>
              <a:buNone/>
            </a:pP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衛生棉的使用方法</a:t>
            </a:r>
          </a:p>
        </p:txBody>
      </p:sp>
      <p:pic>
        <p:nvPicPr>
          <p:cNvPr id="100365" name="Picture 13" descr="未命名--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9944">
            <a:off x="1665288" y="2371725"/>
            <a:ext cx="2881312" cy="295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1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1169988" y="1973263"/>
            <a:ext cx="6835775" cy="3978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pic>
        <p:nvPicPr>
          <p:cNvPr id="101389" name="Picture 13" descr="未命名--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0538" y="2659063"/>
            <a:ext cx="1603375" cy="145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83" name="Picture 7" descr="girl-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1463" y="3252788"/>
            <a:ext cx="2265362" cy="2887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3127375" y="4945063"/>
            <a:ext cx="3954463" cy="1641475"/>
          </a:xfrm>
          <a:prstGeom prst="wedgeEllipseCallout">
            <a:avLst>
              <a:gd name="adj1" fmla="val 51005"/>
              <a:gd name="adj2" fmla="val -72630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>
                <a:ea typeface="華康粗圓體" pitchFamily="49" charset="-120"/>
              </a:rPr>
              <a:t>將捲起的衛生棉放入包裝袋中，才可以丟到垃圾桶喔！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2220913" y="2092325"/>
            <a:ext cx="40227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>
              <a:buFontTx/>
              <a:buNone/>
            </a:pP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衛生棉的使用方法</a:t>
            </a:r>
          </a:p>
        </p:txBody>
      </p:sp>
      <p:pic>
        <p:nvPicPr>
          <p:cNvPr id="101391" name="Picture 15" descr="2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5125" y="3698875"/>
            <a:ext cx="182245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8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ChangeArrowheads="1"/>
          </p:cNvSpPr>
          <p:nvPr/>
        </p:nvSpPr>
        <p:spPr bwMode="auto">
          <a:xfrm>
            <a:off x="1154113" y="1973263"/>
            <a:ext cx="6835775" cy="3978275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688975" y="601663"/>
            <a:ext cx="7772400" cy="1143000"/>
          </a:xfrm>
        </p:spPr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pic>
        <p:nvPicPr>
          <p:cNvPr id="102407" name="Picture 7" descr="girl-9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888" y="3346450"/>
            <a:ext cx="2203450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2279650" y="2992438"/>
            <a:ext cx="3957638" cy="2468562"/>
          </a:xfrm>
          <a:prstGeom prst="wedgeEllipseCallout">
            <a:avLst>
              <a:gd name="adj1" fmla="val 51282"/>
              <a:gd name="adj2" fmla="val 42542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華康粗圓體" pitchFamily="49" charset="-120"/>
              </a:rPr>
              <a:t>每個人的狀況不一樣，勤換衛生棉，才不會造成感染喔！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232025" y="2060575"/>
            <a:ext cx="4022725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kumimoji="1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lvl="1">
              <a:buFontTx/>
              <a:buNone/>
            </a:pP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衛生棉的使用方法</a:t>
            </a:r>
          </a:p>
        </p:txBody>
      </p:sp>
    </p:spTree>
    <p:extLst>
      <p:ext uri="{BB962C8B-B14F-4D97-AF65-F5344CB8AC3E}">
        <p14:creationId xmlns:p14="http://schemas.microsoft.com/office/powerpoint/2010/main" val="5687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1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34975" y="1965325"/>
          <a:ext cx="6548438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lash 文件" r:id="rId3" imgW="4429080" imgH="3784680" progId="Flash.Movie">
                  <p:embed/>
                </p:oleObj>
              </mc:Choice>
              <mc:Fallback>
                <p:oleObj name="Flash 文件" r:id="rId3" imgW="4429080" imgH="3784680" progId="Flash.Movi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65325"/>
                        <a:ext cx="6548438" cy="489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3598863" y="363538"/>
            <a:ext cx="2192337" cy="15382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2222500" y="668338"/>
            <a:ext cx="4933950" cy="9429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8975" y="601663"/>
            <a:ext cx="7772400" cy="1143000"/>
          </a:xfrm>
        </p:spPr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全能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“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麵包</a:t>
            </a:r>
            <a:r>
              <a:rPr lang="zh-TW" altLang="en-US">
                <a:solidFill>
                  <a:srgbClr val="660033"/>
                </a:solidFill>
                <a:latin typeface="華康圓體 Std W9"/>
                <a:ea typeface="華康粗圓體" pitchFamily="49" charset="-120"/>
              </a:rPr>
              <a:t>”</a:t>
            </a:r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秀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17638" y="2338388"/>
            <a:ext cx="4384675" cy="1284287"/>
          </a:xfrm>
        </p:spPr>
        <p:txBody>
          <a:bodyPr/>
          <a:lstStyle/>
          <a:p>
            <a:pPr lvl="1" algn="ctr">
              <a:buFontTx/>
              <a:buNone/>
            </a:pPr>
            <a:r>
              <a:rPr lang="zh-TW" altLang="en-US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聰明的女孩無後顧之憂</a:t>
            </a:r>
          </a:p>
          <a:p>
            <a:pPr lvl="1" algn="ctr"/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會陰部的清潔方法</a:t>
            </a:r>
          </a:p>
        </p:txBody>
      </p:sp>
      <p:pic>
        <p:nvPicPr>
          <p:cNvPr id="97287" name="Picture 7" descr="girl-9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888" y="3346450"/>
            <a:ext cx="2203450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1901825" y="3776663"/>
            <a:ext cx="41687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華康粗圓體" pitchFamily="49" charset="-120"/>
                <a:ea typeface="華康粗圓體" pitchFamily="49" charset="-120"/>
              </a:rPr>
              <a:t>如廁後，應以衛生紙由前往後</a:t>
            </a:r>
            <a:r>
              <a:rPr lang="en-US" altLang="zh-TW" sz="2800">
                <a:latin typeface="華康粗圓體" pitchFamily="49" charset="-120"/>
                <a:ea typeface="華康粗圓體" pitchFamily="49" charset="-120"/>
              </a:rPr>
              <a:t>(</a:t>
            </a:r>
            <a:r>
              <a:rPr lang="zh-TW" altLang="en-US" sz="2800">
                <a:latin typeface="華康粗圓體" pitchFamily="49" charset="-120"/>
                <a:ea typeface="華康粗圓體" pitchFamily="49" charset="-120"/>
              </a:rPr>
              <a:t>會陰部→肛門處</a:t>
            </a:r>
            <a:r>
              <a:rPr lang="en-US" altLang="zh-TW" sz="2800">
                <a:latin typeface="華康粗圓體" pitchFamily="49" charset="-120"/>
                <a:ea typeface="華康粗圓體" pitchFamily="49" charset="-120"/>
              </a:rPr>
              <a:t>)</a:t>
            </a:r>
            <a:r>
              <a:rPr lang="zh-TW" altLang="en-US" sz="2800">
                <a:latin typeface="華康粗圓體" pitchFamily="49" charset="-120"/>
                <a:ea typeface="華康粗圓體" pitchFamily="49" charset="-120"/>
              </a:rPr>
              <a:t>擦拭，以避免將細菌帶到尿道口 。</a:t>
            </a:r>
          </a:p>
        </p:txBody>
      </p:sp>
    </p:spTree>
    <p:extLst>
      <p:ext uri="{BB962C8B-B14F-4D97-AF65-F5344CB8AC3E}">
        <p14:creationId xmlns:p14="http://schemas.microsoft.com/office/powerpoint/2010/main" val="11616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chemeClr val="accent2"/>
                </a:solidFill>
                <a:latin typeface="華康粗圓體" pitchFamily="49" charset="-120"/>
                <a:ea typeface="華康粗圓體" pitchFamily="49" charset="-120"/>
              </a:rPr>
              <a:t>男生的性器官</a:t>
            </a:r>
          </a:p>
        </p:txBody>
      </p:sp>
      <p:pic>
        <p:nvPicPr>
          <p:cNvPr id="19464" name="Picture 8" descr="BOY-8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1547813"/>
            <a:ext cx="3340100" cy="3668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 descr="BOY-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238" y="1576388"/>
            <a:ext cx="3190875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8" name="Picture 12" descr="圖片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013" y="3722688"/>
            <a:ext cx="4117975" cy="2903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7" descr="圖片8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7263" y="3789363"/>
            <a:ext cx="3554412" cy="2601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5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chemeClr val="accent2"/>
                </a:solidFill>
                <a:latin typeface="華康粗圓體" pitchFamily="49" charset="-120"/>
                <a:ea typeface="華康粗圓體" pitchFamily="49" charset="-120"/>
              </a:rPr>
              <a:t>什麼是勃起？</a:t>
            </a: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250825" y="1911350"/>
            <a:ext cx="2684463" cy="1081088"/>
          </a:xfrm>
          <a:prstGeom prst="cloudCallout">
            <a:avLst>
              <a:gd name="adj1" fmla="val 44028"/>
              <a:gd name="adj2" fmla="val 113731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3200">
                <a:solidFill>
                  <a:srgbClr val="800000"/>
                </a:solidFill>
                <a:latin typeface="華康粗圓體" pitchFamily="49" charset="-120"/>
                <a:ea typeface="華康粗圓體" pitchFamily="49" charset="-120"/>
              </a:rPr>
              <a:t> </a:t>
            </a:r>
            <a:r>
              <a:rPr lang="zh-TW" altLang="en-US" sz="3200">
                <a:solidFill>
                  <a:srgbClr val="800000"/>
                </a:solidFill>
                <a:latin typeface="華康粗圓體" pitchFamily="49" charset="-120"/>
                <a:ea typeface="華康粗圓體" pitchFamily="49" charset="-120"/>
              </a:rPr>
              <a:t>看到</a:t>
            </a:r>
            <a:r>
              <a:rPr lang="en-US" altLang="zh-TW" sz="3200">
                <a:solidFill>
                  <a:srgbClr val="800000"/>
                </a:solidFill>
                <a:latin typeface="華康圓體 Std W7"/>
                <a:ea typeface="華康粗圓體" pitchFamily="49" charset="-120"/>
              </a:rPr>
              <a:t>…</a:t>
            </a:r>
            <a:endParaRPr lang="en-US" altLang="zh-TW" sz="3200">
              <a:solidFill>
                <a:srgbClr val="80000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84888" y="2565400"/>
            <a:ext cx="2720975" cy="1019175"/>
          </a:xfrm>
          <a:prstGeom prst="cloudCallout">
            <a:avLst>
              <a:gd name="adj1" fmla="val -43176"/>
              <a:gd name="adj2" fmla="val 93616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3200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  ??</a:t>
            </a:r>
            <a:r>
              <a:rPr lang="en-US" altLang="zh-TW" sz="3200">
                <a:solidFill>
                  <a:srgbClr val="3333CC"/>
                </a:solidFill>
                <a:latin typeface="華康圓體 Std W7"/>
                <a:ea typeface="華康粗圓體" pitchFamily="49" charset="-120"/>
              </a:rPr>
              <a:t>…</a:t>
            </a:r>
            <a:endParaRPr lang="en-US" altLang="zh-TW" sz="3200">
              <a:solidFill>
                <a:srgbClr val="3333CC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4140200" y="1412875"/>
            <a:ext cx="2697163" cy="1219200"/>
          </a:xfrm>
          <a:prstGeom prst="cloudCallout">
            <a:avLst>
              <a:gd name="adj1" fmla="val -14685"/>
              <a:gd name="adj2" fmla="val 80338"/>
            </a:avLst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TW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  </a:t>
            </a:r>
            <a:r>
              <a:rPr lang="zh-TW" altLang="en-US" sz="3200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想到</a:t>
            </a:r>
            <a:r>
              <a:rPr lang="en-US" altLang="zh-TW" sz="3200">
                <a:solidFill>
                  <a:srgbClr val="006600"/>
                </a:solidFill>
                <a:latin typeface="華康圓體 Std W7"/>
                <a:ea typeface="華康粗圓體" pitchFamily="49" charset="-120"/>
              </a:rPr>
              <a:t>…</a:t>
            </a:r>
            <a:endParaRPr lang="en-US" altLang="zh-TW" sz="3200">
              <a:solidFill>
                <a:srgbClr val="00660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20487" name="Picture 7" descr="BOY-1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068638"/>
            <a:ext cx="3600450" cy="2913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9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64063" y="227013"/>
            <a:ext cx="3960812" cy="1512887"/>
          </a:xfrm>
          <a:prstGeom prst="wedgeRoundRectCallout">
            <a:avLst>
              <a:gd name="adj1" fmla="val 10644"/>
              <a:gd name="adj2" fmla="val 83903"/>
              <a:gd name="adj3" fmla="val 16667"/>
            </a:avLst>
          </a:prstGeom>
          <a:solidFill>
            <a:srgbClr val="FFCC99">
              <a:alpha val="89999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800">
                <a:ea typeface="華康粗圓體" pitchFamily="49" charset="-120"/>
              </a:rPr>
              <a:t>奇怪了，怎麼找不到我的線呢？有誰看到了我的黑色縫衣線？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058863" y="519113"/>
            <a:ext cx="2649537" cy="1993900"/>
          </a:xfrm>
          <a:prstGeom prst="wedgeRoundRectCallout">
            <a:avLst>
              <a:gd name="adj1" fmla="val -4884"/>
              <a:gd name="adj2" fmla="val 69278"/>
              <a:gd name="adj3" fmla="val 16667"/>
            </a:avLst>
          </a:prstGeom>
          <a:solidFill>
            <a:srgbClr val="CCFFFF">
              <a:alpha val="8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endParaRPr lang="en-US" altLang="zh-TW" dirty="0">
              <a:solidFill>
                <a:schemeClr val="accent2"/>
              </a:solidFill>
              <a:ea typeface="華康粗圓體" pitchFamily="49" charset="-120"/>
            </a:endParaRPr>
          </a:p>
          <a:p>
            <a:pPr>
              <a:lnSpc>
                <a:spcPct val="105000"/>
              </a:lnSpc>
            </a:pPr>
            <a:r>
              <a:rPr lang="zh-TW" altLang="en-US" sz="2800" dirty="0">
                <a:solidFill>
                  <a:srgbClr val="993300"/>
                </a:solidFill>
                <a:ea typeface="華康粗圓體" pitchFamily="49" charset="-120"/>
              </a:rPr>
              <a:t>媽媽，你在找的是這個嗎？</a:t>
            </a:r>
          </a:p>
          <a:p>
            <a:pPr>
              <a:lnSpc>
                <a:spcPct val="105000"/>
              </a:lnSpc>
            </a:pPr>
            <a:endParaRPr lang="en-US" altLang="zh-TW" sz="2800" dirty="0">
              <a:solidFill>
                <a:srgbClr val="993300"/>
              </a:solidFill>
              <a:ea typeface="華康粗圓體" pitchFamily="49" charset="-120"/>
            </a:endParaRPr>
          </a:p>
        </p:txBody>
      </p:sp>
      <p:pic>
        <p:nvPicPr>
          <p:cNvPr id="6150" name="Picture 6" descr="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246437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BOY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3024187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什麼是夢遺？</a:t>
            </a:r>
          </a:p>
        </p:txBody>
      </p:sp>
      <p:pic>
        <p:nvPicPr>
          <p:cNvPr id="34820" name="Picture 4" descr="圖片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9800" y="1123950"/>
            <a:ext cx="7662863" cy="5434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02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60363"/>
            <a:ext cx="77724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3333CC"/>
                </a:solidFill>
                <a:ea typeface="華康粗圓體" pitchFamily="49" charset="-120"/>
              </a:rPr>
              <a:t>什麼是夢遺？</a:t>
            </a:r>
          </a:p>
        </p:txBody>
      </p:sp>
      <p:pic>
        <p:nvPicPr>
          <p:cNvPr id="35846" name="Picture 6" descr="圖片8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8263" y="1517650"/>
            <a:ext cx="6608762" cy="4838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7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</a:rPr>
              <a:t>自然的生理現象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636838"/>
            <a:ext cx="3095625" cy="2428875"/>
          </a:xfrm>
          <a:noFill/>
          <a:ln/>
        </p:spPr>
      </p:pic>
      <p:pic>
        <p:nvPicPr>
          <p:cNvPr id="36874" name="Picture 10" descr="水庫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773238"/>
            <a:ext cx="5435600" cy="4078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328613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酷哥健康</a:t>
            </a:r>
            <a:r>
              <a:rPr lang="en-US" altLang="zh-TW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DIY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第一招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001838" y="549275"/>
            <a:ext cx="5246687" cy="792163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989013" y="1874838"/>
            <a:ext cx="2392362" cy="4259262"/>
          </a:xfrm>
          <a:prstGeom prst="verticalScroll">
            <a:avLst>
              <a:gd name="adj" fmla="val 1247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400">
                <a:solidFill>
                  <a:schemeClr val="accent2"/>
                </a:solidFill>
                <a:ea typeface="華康粗圓體" pitchFamily="49" charset="-120"/>
              </a:rPr>
              <a:t>飲食均衡</a:t>
            </a:r>
          </a:p>
        </p:txBody>
      </p:sp>
      <p:pic>
        <p:nvPicPr>
          <p:cNvPr id="37900" name="Picture 12" descr="0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8413" y="4043363"/>
            <a:ext cx="6181725" cy="179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4013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酷哥健康</a:t>
            </a:r>
            <a:r>
              <a:rPr lang="en-US" altLang="zh-TW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DIY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第二招</a:t>
            </a:r>
          </a:p>
        </p:txBody>
      </p:sp>
      <p:pic>
        <p:nvPicPr>
          <p:cNvPr id="78855" name="Picture 7" descr="BOY-2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063" y="2247900"/>
            <a:ext cx="2273300" cy="374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001838" y="549275"/>
            <a:ext cx="5235575" cy="792163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989013" y="1874838"/>
            <a:ext cx="2392362" cy="4259262"/>
          </a:xfrm>
          <a:prstGeom prst="verticalScroll">
            <a:avLst>
              <a:gd name="adj" fmla="val 1247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400">
                <a:solidFill>
                  <a:schemeClr val="accent2"/>
                </a:solidFill>
                <a:ea typeface="華康粗圓體" pitchFamily="49" charset="-120"/>
              </a:rPr>
              <a:t>適度休息及運動</a:t>
            </a:r>
          </a:p>
        </p:txBody>
      </p:sp>
      <p:pic>
        <p:nvPicPr>
          <p:cNvPr id="78857" name="Picture 9" descr="j0299757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050" y="4487863"/>
            <a:ext cx="1827213" cy="1471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3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125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酷哥健康</a:t>
            </a:r>
            <a:r>
              <a:rPr lang="en-US" altLang="zh-TW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DIY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第三招</a:t>
            </a:r>
          </a:p>
        </p:txBody>
      </p:sp>
      <p:pic>
        <p:nvPicPr>
          <p:cNvPr id="79879" name="Picture 7" descr="BOY-2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4925" y="3101975"/>
            <a:ext cx="4186238" cy="2640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2001838" y="549275"/>
            <a:ext cx="5259387" cy="792163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989013" y="1874838"/>
            <a:ext cx="2392362" cy="4259262"/>
          </a:xfrm>
          <a:prstGeom prst="verticalScroll">
            <a:avLst>
              <a:gd name="adj" fmla="val 1247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400">
                <a:solidFill>
                  <a:schemeClr val="accent2"/>
                </a:solidFill>
                <a:ea typeface="華康粗圓體" pitchFamily="49" charset="-120"/>
              </a:rPr>
              <a:t>生活作息正常</a:t>
            </a:r>
          </a:p>
        </p:txBody>
      </p:sp>
      <p:pic>
        <p:nvPicPr>
          <p:cNvPr id="79881" name="Picture 9" descr="0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7713" y="1746250"/>
            <a:ext cx="942975" cy="97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4013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酷哥健康</a:t>
            </a:r>
            <a:r>
              <a:rPr lang="en-US" altLang="zh-TW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DIY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第四招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001838" y="549275"/>
            <a:ext cx="5235575" cy="792163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989013" y="1874838"/>
            <a:ext cx="2392362" cy="4259262"/>
          </a:xfrm>
          <a:prstGeom prst="verticalScroll">
            <a:avLst>
              <a:gd name="adj" fmla="val 1247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400">
                <a:solidFill>
                  <a:schemeClr val="accent2"/>
                </a:solidFill>
                <a:ea typeface="華康粗圓體" pitchFamily="49" charset="-120"/>
              </a:rPr>
              <a:t>注意身體清潔</a:t>
            </a:r>
          </a:p>
        </p:txBody>
      </p:sp>
      <p:pic>
        <p:nvPicPr>
          <p:cNvPr id="80906" name="Picture 10" descr="0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2713" y="1957388"/>
            <a:ext cx="400526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215900" y="6238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200">
              <a:solidFill>
                <a:srgbClr val="FCF18A"/>
              </a:solidFill>
              <a:ea typeface="華康粗圓體" pitchFamily="49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804988"/>
            <a:ext cx="4514850" cy="26257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kumimoji="0" lang="zh-TW" altLang="en-US">
                <a:ea typeface="華康粗圓體" pitchFamily="49" charset="-120"/>
              </a:rPr>
              <a:t>大</a:t>
            </a:r>
            <a:r>
              <a:rPr lang="zh-TW" altLang="en-US">
                <a:ea typeface="華康粗圓體" pitchFamily="49" charset="-120"/>
              </a:rPr>
              <a:t>約要到青春期，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華康粗圓體" pitchFamily="49" charset="-120"/>
              </a:rPr>
              <a:t>龜頭才會完全露出來。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華康粗圓體" pitchFamily="49" charset="-120"/>
              </a:rPr>
              <a:t>而包皮有許多的皺折，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ea typeface="華康粗圓體" pitchFamily="49" charset="-120"/>
              </a:rPr>
              <a:t>很容易藏污納垢喔！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 rot="1115513">
            <a:off x="5326063" y="657225"/>
            <a:ext cx="3228975" cy="112077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>
                <a:solidFill>
                  <a:srgbClr val="993300"/>
                </a:solidFill>
                <a:ea typeface="華康粗圓體" pitchFamily="49" charset="-120"/>
              </a:rPr>
              <a:t>小試身手</a:t>
            </a: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0" y="4587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>
                <a:solidFill>
                  <a:srgbClr val="FCF18A"/>
                </a:solidFill>
                <a:ea typeface="華康粗圓體" pitchFamily="49" charset="-120"/>
              </a:rPr>
              <a:t>包皮清潔法</a:t>
            </a: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4992688" y="3019425"/>
            <a:ext cx="3344862" cy="3017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9959" name="Picture 23" descr="包皮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0075" y="3660775"/>
            <a:ext cx="20193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703388"/>
            <a:ext cx="5030787" cy="2681287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zh-TW" altLang="en-US">
                <a:ea typeface="華康粗圓體" pitchFamily="49" charset="-120"/>
              </a:rPr>
              <a:t>在平常清洗身體時，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TW" altLang="en-US">
                <a:ea typeface="華康粗圓體" pitchFamily="49" charset="-120"/>
              </a:rPr>
              <a:t>需將包皮稍微往後推，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zh-TW" altLang="en-US">
                <a:ea typeface="華康粗圓體" pitchFamily="49" charset="-120"/>
              </a:rPr>
              <a:t>讓龜頭露出來。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 rot="1115513">
            <a:off x="5326063" y="657225"/>
            <a:ext cx="3228975" cy="112077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>
                <a:solidFill>
                  <a:srgbClr val="993300"/>
                </a:solidFill>
                <a:ea typeface="華康粗圓體" pitchFamily="49" charset="-120"/>
              </a:rPr>
              <a:t>小試身手</a:t>
            </a:r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auto">
          <a:xfrm>
            <a:off x="215900" y="6238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200">
              <a:solidFill>
                <a:srgbClr val="FCF18A"/>
              </a:solidFill>
              <a:ea typeface="華康粗圓體" pitchFamily="49" charset="-120"/>
            </a:endParaRPr>
          </a:p>
        </p:txBody>
      </p:sp>
      <p:sp>
        <p:nvSpPr>
          <p:cNvPr id="70685" name="AutoShape 29"/>
          <p:cNvSpPr>
            <a:spLocks noChangeArrowheads="1"/>
          </p:cNvSpPr>
          <p:nvPr/>
        </p:nvSpPr>
        <p:spPr bwMode="auto">
          <a:xfrm>
            <a:off x="0" y="4587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>
                <a:solidFill>
                  <a:srgbClr val="FCF18A"/>
                </a:solidFill>
                <a:ea typeface="華康粗圓體" pitchFamily="49" charset="-120"/>
              </a:rPr>
              <a:t>包皮清潔法</a:t>
            </a:r>
          </a:p>
        </p:txBody>
      </p:sp>
      <p:sp>
        <p:nvSpPr>
          <p:cNvPr id="70686" name="AutoShape 30"/>
          <p:cNvSpPr>
            <a:spLocks noChangeArrowheads="1"/>
          </p:cNvSpPr>
          <p:nvPr/>
        </p:nvSpPr>
        <p:spPr bwMode="auto">
          <a:xfrm>
            <a:off x="4635500" y="3159125"/>
            <a:ext cx="3344863" cy="3017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0687" name="Picture 31" descr="包皮-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714750"/>
            <a:ext cx="20193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88" name="Line 32"/>
          <p:cNvSpPr>
            <a:spLocks noChangeShapeType="1"/>
          </p:cNvSpPr>
          <p:nvPr/>
        </p:nvSpPr>
        <p:spPr bwMode="auto">
          <a:xfrm>
            <a:off x="5276850" y="4445000"/>
            <a:ext cx="0" cy="752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9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5438" y="2887663"/>
            <a:ext cx="5546725" cy="2571750"/>
          </a:xfrm>
        </p:spPr>
        <p:txBody>
          <a:bodyPr/>
          <a:lstStyle/>
          <a:p>
            <a:pPr algn="just">
              <a:spcBef>
                <a:spcPct val="10000"/>
              </a:spcBef>
              <a:buFontTx/>
              <a:buNone/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將龜頭與包皮銜接的地方，</a:t>
            </a:r>
          </a:p>
          <a:p>
            <a:pPr algn="just">
              <a:spcBef>
                <a:spcPct val="10000"/>
              </a:spcBef>
              <a:buFontTx/>
              <a:buNone/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用</a:t>
            </a:r>
            <a:r>
              <a:rPr lang="zh-TW" altLang="en-US" sz="4000">
                <a:solidFill>
                  <a:srgbClr val="33CC33"/>
                </a:solidFill>
                <a:latin typeface="華康粗圓體" pitchFamily="49" charset="-120"/>
                <a:ea typeface="華康粗圓體" pitchFamily="49" charset="-120"/>
              </a:rPr>
              <a:t>清水</a:t>
            </a: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及</a:t>
            </a:r>
            <a:r>
              <a:rPr lang="zh-TW" altLang="en-US" sz="4000">
                <a:solidFill>
                  <a:srgbClr val="33CC33"/>
                </a:solidFill>
                <a:latin typeface="華康粗圓體" pitchFamily="49" charset="-120"/>
                <a:ea typeface="華康粗圓體" pitchFamily="49" charset="-120"/>
              </a:rPr>
              <a:t>手指</a:t>
            </a: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，</a:t>
            </a:r>
          </a:p>
          <a:p>
            <a:pPr algn="just">
              <a:spcBef>
                <a:spcPct val="10000"/>
              </a:spcBef>
              <a:buFontTx/>
              <a:buNone/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輕輕以</a:t>
            </a:r>
            <a:r>
              <a:rPr lang="zh-TW" altLang="en-US" sz="4000">
                <a:solidFill>
                  <a:srgbClr val="3399FF"/>
                </a:solidFill>
                <a:latin typeface="華康粗圓體" pitchFamily="49" charset="-120"/>
                <a:ea typeface="華康粗圓體" pitchFamily="49" charset="-120"/>
              </a:rPr>
              <a:t>環形</a:t>
            </a: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的方式，</a:t>
            </a:r>
          </a:p>
          <a:p>
            <a:pPr algn="just">
              <a:spcBef>
                <a:spcPct val="10000"/>
              </a:spcBef>
              <a:buFontTx/>
              <a:buNone/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將包皮垢清洗乾淨。 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 rot="1115513">
            <a:off x="5326063" y="657225"/>
            <a:ext cx="3228975" cy="112077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>
                <a:solidFill>
                  <a:srgbClr val="993300"/>
                </a:solidFill>
                <a:ea typeface="華康粗圓體" pitchFamily="49" charset="-120"/>
              </a:rPr>
              <a:t>小試身手</a:t>
            </a:r>
          </a:p>
        </p:txBody>
      </p:sp>
      <p:sp>
        <p:nvSpPr>
          <p:cNvPr id="71701" name="AutoShape 21"/>
          <p:cNvSpPr>
            <a:spLocks noChangeArrowheads="1"/>
          </p:cNvSpPr>
          <p:nvPr/>
        </p:nvSpPr>
        <p:spPr bwMode="auto">
          <a:xfrm>
            <a:off x="215900" y="6238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200">
              <a:solidFill>
                <a:srgbClr val="FCF18A"/>
              </a:solidFill>
              <a:ea typeface="華康粗圓體" pitchFamily="49" charset="-120"/>
            </a:endParaRPr>
          </a:p>
        </p:txBody>
      </p:sp>
      <p:sp>
        <p:nvSpPr>
          <p:cNvPr id="71702" name="AutoShape 22"/>
          <p:cNvSpPr>
            <a:spLocks noChangeArrowheads="1"/>
          </p:cNvSpPr>
          <p:nvPr/>
        </p:nvSpPr>
        <p:spPr bwMode="auto">
          <a:xfrm>
            <a:off x="0" y="4587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>
                <a:solidFill>
                  <a:srgbClr val="FCF18A"/>
                </a:solidFill>
                <a:ea typeface="華康粗圓體" pitchFamily="49" charset="-120"/>
              </a:rPr>
              <a:t>包皮清潔法</a:t>
            </a:r>
          </a:p>
        </p:txBody>
      </p:sp>
      <p:sp>
        <p:nvSpPr>
          <p:cNvPr id="71703" name="AutoShape 23"/>
          <p:cNvSpPr>
            <a:spLocks noChangeArrowheads="1"/>
          </p:cNvSpPr>
          <p:nvPr/>
        </p:nvSpPr>
        <p:spPr bwMode="auto">
          <a:xfrm>
            <a:off x="360363" y="2411413"/>
            <a:ext cx="3670300" cy="3714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1704" name="Picture 24" descr="包皮-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975" y="3179763"/>
            <a:ext cx="2911475" cy="279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5" name="AutoShape 25"/>
          <p:cNvSpPr>
            <a:spLocks noChangeArrowheads="1"/>
          </p:cNvSpPr>
          <p:nvPr/>
        </p:nvSpPr>
        <p:spPr bwMode="auto">
          <a:xfrm>
            <a:off x="2976563" y="3116263"/>
            <a:ext cx="854075" cy="509587"/>
          </a:xfrm>
          <a:prstGeom prst="curvedLeftArrow">
            <a:avLst>
              <a:gd name="adj1" fmla="val 20000"/>
              <a:gd name="adj2" fmla="val 40000"/>
              <a:gd name="adj3" fmla="val 558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06" name="AutoShape 26"/>
          <p:cNvSpPr>
            <a:spLocks noChangeArrowheads="1"/>
          </p:cNvSpPr>
          <p:nvPr/>
        </p:nvSpPr>
        <p:spPr bwMode="auto">
          <a:xfrm rot="10800000">
            <a:off x="1849438" y="3067050"/>
            <a:ext cx="854075" cy="509588"/>
          </a:xfrm>
          <a:prstGeom prst="curvedLeftArrow">
            <a:avLst>
              <a:gd name="adj1" fmla="val 20000"/>
              <a:gd name="adj2" fmla="val 40000"/>
              <a:gd name="adj3" fmla="val 558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2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246437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BOY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24175"/>
            <a:ext cx="3024187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5903913" y="565150"/>
            <a:ext cx="2312987" cy="1550988"/>
          </a:xfrm>
          <a:prstGeom prst="wedgeRoundRectCallout">
            <a:avLst>
              <a:gd name="adj1" fmla="val 856"/>
              <a:gd name="adj2" fmla="val 73542"/>
              <a:gd name="adj3" fmla="val 16667"/>
            </a:avLst>
          </a:prstGeom>
          <a:solidFill>
            <a:srgbClr val="FFCC99">
              <a:alpha val="89999"/>
            </a:srgbClr>
          </a:solidFill>
          <a:ln w="38100">
            <a:solidFill>
              <a:srgbClr val="99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800">
                <a:ea typeface="華康粗圓體" pitchFamily="49" charset="-120"/>
              </a:rPr>
              <a:t>怎麼剩下這麼少呢？</a:t>
            </a: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395288" y="501650"/>
            <a:ext cx="4344987" cy="2116138"/>
          </a:xfrm>
          <a:prstGeom prst="wedgeRoundRectCallout">
            <a:avLst>
              <a:gd name="adj1" fmla="val -3343"/>
              <a:gd name="adj2" fmla="val 68829"/>
              <a:gd name="adj3" fmla="val 16667"/>
            </a:avLst>
          </a:prstGeom>
          <a:solidFill>
            <a:srgbClr val="CCFFFF">
              <a:alpha val="8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800">
                <a:solidFill>
                  <a:srgbClr val="993300"/>
                </a:solidFill>
                <a:ea typeface="華康粗圓體" pitchFamily="49" charset="-120"/>
              </a:rPr>
              <a:t>老師說長大後身體的重要部位都會長毛，因為我還沒長出來，所以我就</a:t>
            </a:r>
            <a:r>
              <a:rPr lang="en-US" altLang="zh-TW" sz="2800">
                <a:solidFill>
                  <a:srgbClr val="993300"/>
                </a:solidFill>
                <a:latin typeface="華康圓體 Std W7"/>
                <a:ea typeface="華康粗圓體" pitchFamily="49" charset="-120"/>
              </a:rPr>
              <a:t>…</a:t>
            </a:r>
            <a:endParaRPr lang="en-US" altLang="zh-TW" sz="2800">
              <a:solidFill>
                <a:srgbClr val="993300"/>
              </a:solidFill>
              <a:ea typeface="華康粗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00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  <p:bldP spid="614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752600"/>
            <a:ext cx="4448175" cy="1587500"/>
          </a:xfrm>
        </p:spPr>
        <p:txBody>
          <a:bodyPr/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再將包皮推回原狀，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這樣就大功告成囉！ </a:t>
            </a: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 rot="1115513">
            <a:off x="5326063" y="657225"/>
            <a:ext cx="3228975" cy="1120775"/>
          </a:xfrm>
          <a:prstGeom prst="rect">
            <a:avLst/>
          </a:prstGeom>
          <a:solidFill>
            <a:srgbClr val="CCFFCC"/>
          </a:solidFill>
          <a:ln w="38100">
            <a:solidFill>
              <a:srgbClr val="80000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4400">
                <a:solidFill>
                  <a:srgbClr val="993300"/>
                </a:solidFill>
                <a:ea typeface="華康粗圓體" pitchFamily="49" charset="-120"/>
              </a:rPr>
              <a:t>小試身手</a:t>
            </a:r>
          </a:p>
        </p:txBody>
      </p:sp>
      <p:sp>
        <p:nvSpPr>
          <p:cNvPr id="72720" name="AutoShape 16"/>
          <p:cNvSpPr>
            <a:spLocks noChangeArrowheads="1"/>
          </p:cNvSpPr>
          <p:nvPr/>
        </p:nvSpPr>
        <p:spPr bwMode="auto">
          <a:xfrm>
            <a:off x="276225" y="3284538"/>
            <a:ext cx="3433763" cy="1968500"/>
          </a:xfrm>
          <a:prstGeom prst="flowChartPunchedTap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ea typeface="華康粗圓體" pitchFamily="49" charset="-120"/>
            </a:endParaRPr>
          </a:p>
        </p:txBody>
      </p:sp>
      <p:sp>
        <p:nvSpPr>
          <p:cNvPr id="72721" name="AutoShape 17"/>
          <p:cNvSpPr>
            <a:spLocks noChangeArrowheads="1"/>
          </p:cNvSpPr>
          <p:nvPr/>
        </p:nvSpPr>
        <p:spPr bwMode="auto">
          <a:xfrm>
            <a:off x="554038" y="3729038"/>
            <a:ext cx="3482975" cy="1828800"/>
          </a:xfrm>
          <a:prstGeom prst="flowChartPunchedTap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2800">
              <a:ea typeface="華康粗圓體" pitchFamily="49" charset="-120"/>
            </a:endParaRP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161925" y="4029075"/>
            <a:ext cx="4008438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zh-TW" altLang="en-US" sz="2800">
                <a:ea typeface="華康粗圓體" pitchFamily="49" charset="-120"/>
              </a:rPr>
              <a:t>你會了嗎？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zh-TW" altLang="en-US" sz="2800">
                <a:ea typeface="華康粗圓體" pitchFamily="49" charset="-120"/>
              </a:rPr>
              <a:t>要愛護自己的身體喔！</a:t>
            </a:r>
          </a:p>
        </p:txBody>
      </p:sp>
      <p:sp>
        <p:nvSpPr>
          <p:cNvPr id="72723" name="AutoShape 19"/>
          <p:cNvSpPr>
            <a:spLocks noChangeArrowheads="1"/>
          </p:cNvSpPr>
          <p:nvPr/>
        </p:nvSpPr>
        <p:spPr bwMode="auto">
          <a:xfrm>
            <a:off x="215900" y="6238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 sz="3200">
              <a:solidFill>
                <a:srgbClr val="FCF18A"/>
              </a:solidFill>
              <a:ea typeface="華康粗圓體" pitchFamily="49" charset="-120"/>
            </a:endParaRPr>
          </a:p>
        </p:txBody>
      </p:sp>
      <p:sp>
        <p:nvSpPr>
          <p:cNvPr id="72724" name="AutoShape 20"/>
          <p:cNvSpPr>
            <a:spLocks noChangeArrowheads="1"/>
          </p:cNvSpPr>
          <p:nvPr/>
        </p:nvSpPr>
        <p:spPr bwMode="auto">
          <a:xfrm>
            <a:off x="0" y="458788"/>
            <a:ext cx="4402138" cy="8620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200">
                <a:solidFill>
                  <a:srgbClr val="FCF18A"/>
                </a:solidFill>
                <a:ea typeface="華康粗圓體" pitchFamily="49" charset="-120"/>
              </a:rPr>
              <a:t>包皮清潔法</a:t>
            </a:r>
          </a:p>
        </p:txBody>
      </p:sp>
      <p:sp>
        <p:nvSpPr>
          <p:cNvPr id="72725" name="AutoShape 21"/>
          <p:cNvSpPr>
            <a:spLocks noChangeArrowheads="1"/>
          </p:cNvSpPr>
          <p:nvPr/>
        </p:nvSpPr>
        <p:spPr bwMode="auto">
          <a:xfrm>
            <a:off x="4699000" y="3171825"/>
            <a:ext cx="3344863" cy="30178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2726" name="Picture 22" descr="包皮-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513" y="3757613"/>
            <a:ext cx="2028825" cy="2324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27" name="Line 23"/>
          <p:cNvSpPr>
            <a:spLocks noChangeShapeType="1"/>
          </p:cNvSpPr>
          <p:nvPr/>
        </p:nvSpPr>
        <p:spPr bwMode="auto">
          <a:xfrm flipH="1" flipV="1">
            <a:off x="5467350" y="4294188"/>
            <a:ext cx="0" cy="6842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1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1143000"/>
          </a:xfrm>
        </p:spPr>
        <p:txBody>
          <a:bodyPr/>
          <a:lstStyle/>
          <a:p>
            <a:r>
              <a:rPr lang="zh-TW" altLang="en-US">
                <a:solidFill>
                  <a:srgbClr val="660033"/>
                </a:solidFill>
                <a:latin typeface="華康粗圓體" pitchFamily="49" charset="-120"/>
                <a:ea typeface="華康粗圓體" pitchFamily="49" charset="-120"/>
              </a:rPr>
              <a:t>珍愛自己</a:t>
            </a:r>
            <a:r>
              <a:rPr lang="zh-TW" altLang="en-US">
                <a:latin typeface="華康粗圓體" pitchFamily="49" charset="-120"/>
                <a:ea typeface="華康粗圓體" pitchFamily="49" charset="-120"/>
              </a:rPr>
              <a:t>   </a:t>
            </a:r>
            <a:r>
              <a:rPr lang="zh-TW" altLang="en-US">
                <a:solidFill>
                  <a:srgbClr val="006600"/>
                </a:solidFill>
                <a:latin typeface="華康粗圓體" pitchFamily="49" charset="-120"/>
                <a:ea typeface="華康粗圓體" pitchFamily="49" charset="-120"/>
              </a:rPr>
              <a:t>尊重生命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6638" y="1665288"/>
            <a:ext cx="6577012" cy="1609725"/>
          </a:xfrm>
        </p:spPr>
        <p:txBody>
          <a:bodyPr/>
          <a:lstStyle/>
          <a:p>
            <a:pPr algn="ctr">
              <a:lnSpc>
                <a:spcPct val="135000"/>
              </a:lnSpc>
              <a:buFontTx/>
              <a:buNone/>
            </a:pPr>
            <a:r>
              <a:rPr lang="zh-TW" altLang="en-US">
                <a:solidFill>
                  <a:srgbClr val="996600"/>
                </a:solidFill>
                <a:latin typeface="華康粗圓體" pitchFamily="49" charset="-120"/>
                <a:ea typeface="華康粗圓體" pitchFamily="49" charset="-120"/>
              </a:rPr>
              <a:t>身體是我們最親近的朋友，小朋友一定要好好照顧它喔！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755775" y="376238"/>
            <a:ext cx="5788025" cy="9683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658938" y="301625"/>
            <a:ext cx="5788025" cy="9683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40970" name="Picture 10" descr="BOY-29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25" y="3228975"/>
            <a:ext cx="2198688" cy="3273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73" name="Picture 13" descr="girl-1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100" y="3302000"/>
            <a:ext cx="2012950" cy="309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9.8774E-7 L -3.05556E-6 -0.0721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243263" y="2559050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tx2"/>
                </a:solidFill>
                <a:latin typeface="華康粗圓體" pitchFamily="49" charset="-120"/>
                <a:ea typeface="華康粗圓體" pitchFamily="49" charset="-120"/>
              </a:rPr>
              <a:t>真正的愛就從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251200" y="3205163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solidFill>
                  <a:schemeClr val="tx2"/>
                </a:solidFill>
                <a:latin typeface="華康粗圓體" pitchFamily="49" charset="-120"/>
                <a:ea typeface="華康粗圓體" pitchFamily="49" charset="-120"/>
              </a:rPr>
              <a:t>珍愛自己做起</a:t>
            </a:r>
          </a:p>
        </p:txBody>
      </p:sp>
    </p:spTree>
    <p:extLst>
      <p:ext uri="{BB962C8B-B14F-4D97-AF65-F5344CB8AC3E}">
        <p14:creationId xmlns:p14="http://schemas.microsoft.com/office/powerpoint/2010/main" val="337913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541713" y="3022600"/>
            <a:ext cx="221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000">
                <a:solidFill>
                  <a:schemeClr val="tx2"/>
                </a:solidFill>
                <a:latin typeface="華康粗圓體" pitchFamily="49" charset="-120"/>
                <a:ea typeface="華康粗圓體" pitchFamily="49" charset="-120"/>
              </a:rPr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39271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120900" y="404813"/>
            <a:ext cx="4056063" cy="1585912"/>
          </a:xfrm>
          <a:prstGeom prst="cloudCallout">
            <a:avLst>
              <a:gd name="adj1" fmla="val -33681"/>
              <a:gd name="adj2" fmla="val 64713"/>
            </a:avLst>
          </a:prstGeom>
          <a:solidFill>
            <a:srgbClr val="CCFFFF">
              <a:alpha val="80000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TW" altLang="en-US" sz="2800">
                <a:solidFill>
                  <a:srgbClr val="993300"/>
                </a:solidFill>
                <a:latin typeface="華康粗圓體" pitchFamily="49" charset="-120"/>
                <a:ea typeface="華康粗圓體" pitchFamily="49" charset="-120"/>
              </a:rPr>
              <a:t>是不是應該再黏多一點 </a:t>
            </a:r>
            <a:r>
              <a:rPr lang="en-US" altLang="zh-TW" sz="2800">
                <a:solidFill>
                  <a:srgbClr val="993300"/>
                </a:solidFill>
                <a:latin typeface="華康圓體 Std W7"/>
                <a:ea typeface="華康粗圓體" pitchFamily="49" charset="-120"/>
              </a:rPr>
              <a:t>…</a:t>
            </a:r>
            <a:endParaRPr lang="en-US" altLang="zh-TW" sz="2800">
              <a:solidFill>
                <a:srgbClr val="99330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5127" name="Picture 7" descr="BOY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365375"/>
            <a:ext cx="316547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母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74975"/>
            <a:ext cx="2909888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Freeform 13"/>
          <p:cNvSpPr>
            <a:spLocks/>
          </p:cNvSpPr>
          <p:nvPr/>
        </p:nvSpPr>
        <p:spPr bwMode="auto">
          <a:xfrm rot="-398717">
            <a:off x="6423025" y="2192338"/>
            <a:ext cx="638175" cy="657225"/>
          </a:xfrm>
          <a:custGeom>
            <a:avLst/>
            <a:gdLst>
              <a:gd name="T0" fmla="*/ 151 w 402"/>
              <a:gd name="T1" fmla="*/ 414 h 414"/>
              <a:gd name="T2" fmla="*/ 285 w 402"/>
              <a:gd name="T3" fmla="*/ 367 h 414"/>
              <a:gd name="T4" fmla="*/ 332 w 402"/>
              <a:gd name="T5" fmla="*/ 320 h 414"/>
              <a:gd name="T6" fmla="*/ 338 w 402"/>
              <a:gd name="T7" fmla="*/ 293 h 414"/>
              <a:gd name="T8" fmla="*/ 258 w 402"/>
              <a:gd name="T9" fmla="*/ 260 h 414"/>
              <a:gd name="T10" fmla="*/ 91 w 402"/>
              <a:gd name="T11" fmla="*/ 287 h 414"/>
              <a:gd name="T12" fmla="*/ 111 w 402"/>
              <a:gd name="T13" fmla="*/ 327 h 414"/>
              <a:gd name="T14" fmla="*/ 285 w 402"/>
              <a:gd name="T15" fmla="*/ 320 h 414"/>
              <a:gd name="T16" fmla="*/ 359 w 402"/>
              <a:gd name="T17" fmla="*/ 280 h 414"/>
              <a:gd name="T18" fmla="*/ 298 w 402"/>
              <a:gd name="T19" fmla="*/ 193 h 414"/>
              <a:gd name="T20" fmla="*/ 245 w 402"/>
              <a:gd name="T21" fmla="*/ 160 h 414"/>
              <a:gd name="T22" fmla="*/ 178 w 402"/>
              <a:gd name="T23" fmla="*/ 126 h 414"/>
              <a:gd name="T24" fmla="*/ 84 w 402"/>
              <a:gd name="T25" fmla="*/ 139 h 414"/>
              <a:gd name="T26" fmla="*/ 44 w 402"/>
              <a:gd name="T27" fmla="*/ 153 h 414"/>
              <a:gd name="T28" fmla="*/ 71 w 402"/>
              <a:gd name="T29" fmla="*/ 213 h 414"/>
              <a:gd name="T30" fmla="*/ 258 w 402"/>
              <a:gd name="T31" fmla="*/ 200 h 414"/>
              <a:gd name="T32" fmla="*/ 305 w 402"/>
              <a:gd name="T33" fmla="*/ 180 h 414"/>
              <a:gd name="T34" fmla="*/ 345 w 402"/>
              <a:gd name="T35" fmla="*/ 166 h 414"/>
              <a:gd name="T36" fmla="*/ 392 w 402"/>
              <a:gd name="T37" fmla="*/ 126 h 414"/>
              <a:gd name="T38" fmla="*/ 365 w 402"/>
              <a:gd name="T39" fmla="*/ 93 h 414"/>
              <a:gd name="T40" fmla="*/ 359 w 402"/>
              <a:gd name="T41" fmla="*/ 72 h 414"/>
              <a:gd name="T42" fmla="*/ 312 w 402"/>
              <a:gd name="T43" fmla="*/ 52 h 414"/>
              <a:gd name="T44" fmla="*/ 198 w 402"/>
              <a:gd name="T45" fmla="*/ 5 h 414"/>
              <a:gd name="T46" fmla="*/ 50 w 402"/>
              <a:gd name="T47" fmla="*/ 19 h 414"/>
              <a:gd name="T48" fmla="*/ 17 w 402"/>
              <a:gd name="T49" fmla="*/ 46 h 414"/>
              <a:gd name="T50" fmla="*/ 4 w 402"/>
              <a:gd name="T51" fmla="*/ 6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2" h="414">
                <a:moveTo>
                  <a:pt x="151" y="414"/>
                </a:moveTo>
                <a:cubicBezTo>
                  <a:pt x="204" y="400"/>
                  <a:pt x="237" y="384"/>
                  <a:pt x="285" y="367"/>
                </a:cubicBezTo>
                <a:cubicBezTo>
                  <a:pt x="299" y="345"/>
                  <a:pt x="311" y="335"/>
                  <a:pt x="332" y="320"/>
                </a:cubicBezTo>
                <a:cubicBezTo>
                  <a:pt x="334" y="311"/>
                  <a:pt x="341" y="302"/>
                  <a:pt x="338" y="293"/>
                </a:cubicBezTo>
                <a:cubicBezTo>
                  <a:pt x="334" y="281"/>
                  <a:pt x="271" y="265"/>
                  <a:pt x="258" y="260"/>
                </a:cubicBezTo>
                <a:cubicBezTo>
                  <a:pt x="181" y="264"/>
                  <a:pt x="144" y="250"/>
                  <a:pt x="91" y="287"/>
                </a:cubicBezTo>
                <a:cubicBezTo>
                  <a:pt x="85" y="304"/>
                  <a:pt x="71" y="324"/>
                  <a:pt x="111" y="327"/>
                </a:cubicBezTo>
                <a:cubicBezTo>
                  <a:pt x="169" y="331"/>
                  <a:pt x="227" y="322"/>
                  <a:pt x="285" y="320"/>
                </a:cubicBezTo>
                <a:cubicBezTo>
                  <a:pt x="327" y="308"/>
                  <a:pt x="328" y="309"/>
                  <a:pt x="359" y="280"/>
                </a:cubicBezTo>
                <a:cubicBezTo>
                  <a:pt x="371" y="240"/>
                  <a:pt x="330" y="214"/>
                  <a:pt x="298" y="193"/>
                </a:cubicBezTo>
                <a:cubicBezTo>
                  <a:pt x="282" y="168"/>
                  <a:pt x="272" y="168"/>
                  <a:pt x="245" y="160"/>
                </a:cubicBezTo>
                <a:cubicBezTo>
                  <a:pt x="223" y="145"/>
                  <a:pt x="202" y="138"/>
                  <a:pt x="178" y="126"/>
                </a:cubicBezTo>
                <a:cubicBezTo>
                  <a:pt x="147" y="130"/>
                  <a:pt x="115" y="133"/>
                  <a:pt x="84" y="139"/>
                </a:cubicBezTo>
                <a:cubicBezTo>
                  <a:pt x="70" y="142"/>
                  <a:pt x="44" y="153"/>
                  <a:pt x="44" y="153"/>
                </a:cubicBezTo>
                <a:cubicBezTo>
                  <a:pt x="0" y="194"/>
                  <a:pt x="31" y="203"/>
                  <a:pt x="71" y="213"/>
                </a:cubicBezTo>
                <a:cubicBezTo>
                  <a:pt x="133" y="210"/>
                  <a:pt x="198" y="216"/>
                  <a:pt x="258" y="200"/>
                </a:cubicBezTo>
                <a:cubicBezTo>
                  <a:pt x="274" y="196"/>
                  <a:pt x="289" y="185"/>
                  <a:pt x="305" y="180"/>
                </a:cubicBezTo>
                <a:cubicBezTo>
                  <a:pt x="318" y="176"/>
                  <a:pt x="345" y="166"/>
                  <a:pt x="345" y="166"/>
                </a:cubicBezTo>
                <a:cubicBezTo>
                  <a:pt x="364" y="149"/>
                  <a:pt x="367" y="135"/>
                  <a:pt x="392" y="126"/>
                </a:cubicBezTo>
                <a:cubicBezTo>
                  <a:pt x="373" y="71"/>
                  <a:pt x="402" y="141"/>
                  <a:pt x="365" y="93"/>
                </a:cubicBezTo>
                <a:cubicBezTo>
                  <a:pt x="361" y="87"/>
                  <a:pt x="364" y="78"/>
                  <a:pt x="359" y="72"/>
                </a:cubicBezTo>
                <a:cubicBezTo>
                  <a:pt x="349" y="59"/>
                  <a:pt x="326" y="56"/>
                  <a:pt x="312" y="52"/>
                </a:cubicBezTo>
                <a:cubicBezTo>
                  <a:pt x="281" y="23"/>
                  <a:pt x="239" y="12"/>
                  <a:pt x="198" y="5"/>
                </a:cubicBezTo>
                <a:cubicBezTo>
                  <a:pt x="189" y="5"/>
                  <a:pt x="89" y="0"/>
                  <a:pt x="50" y="19"/>
                </a:cubicBezTo>
                <a:cubicBezTo>
                  <a:pt x="36" y="26"/>
                  <a:pt x="26" y="34"/>
                  <a:pt x="17" y="46"/>
                </a:cubicBezTo>
                <a:cubicBezTo>
                  <a:pt x="12" y="52"/>
                  <a:pt x="4" y="66"/>
                  <a:pt x="4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210425" y="1055688"/>
            <a:ext cx="6111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zh-TW" altLang="en-US" sz="2800">
                <a:ea typeface="華康粗圓體" pitchFamily="49" charset="-120"/>
              </a:rPr>
              <a:t>天啊</a:t>
            </a:r>
            <a:r>
              <a:rPr lang="en-US" altLang="zh-TW" sz="2800">
                <a:latin typeface="華康圓體 Std W7"/>
                <a:ea typeface="華康粗圓體" pitchFamily="49" charset="-120"/>
              </a:rPr>
              <a:t>…</a:t>
            </a:r>
            <a:endParaRPr lang="en-US" altLang="zh-TW" sz="2800">
              <a:ea typeface="華康粗圓體" pitchFamily="49" charset="-120"/>
            </a:endParaRPr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 rot="1237245">
            <a:off x="7235825" y="2370138"/>
            <a:ext cx="638175" cy="657225"/>
          </a:xfrm>
          <a:custGeom>
            <a:avLst/>
            <a:gdLst>
              <a:gd name="T0" fmla="*/ 151 w 402"/>
              <a:gd name="T1" fmla="*/ 414 h 414"/>
              <a:gd name="T2" fmla="*/ 285 w 402"/>
              <a:gd name="T3" fmla="*/ 367 h 414"/>
              <a:gd name="T4" fmla="*/ 332 w 402"/>
              <a:gd name="T5" fmla="*/ 320 h 414"/>
              <a:gd name="T6" fmla="*/ 338 w 402"/>
              <a:gd name="T7" fmla="*/ 293 h 414"/>
              <a:gd name="T8" fmla="*/ 258 w 402"/>
              <a:gd name="T9" fmla="*/ 260 h 414"/>
              <a:gd name="T10" fmla="*/ 91 w 402"/>
              <a:gd name="T11" fmla="*/ 287 h 414"/>
              <a:gd name="T12" fmla="*/ 111 w 402"/>
              <a:gd name="T13" fmla="*/ 327 h 414"/>
              <a:gd name="T14" fmla="*/ 285 w 402"/>
              <a:gd name="T15" fmla="*/ 320 h 414"/>
              <a:gd name="T16" fmla="*/ 359 w 402"/>
              <a:gd name="T17" fmla="*/ 280 h 414"/>
              <a:gd name="T18" fmla="*/ 298 w 402"/>
              <a:gd name="T19" fmla="*/ 193 h 414"/>
              <a:gd name="T20" fmla="*/ 245 w 402"/>
              <a:gd name="T21" fmla="*/ 160 h 414"/>
              <a:gd name="T22" fmla="*/ 178 w 402"/>
              <a:gd name="T23" fmla="*/ 126 h 414"/>
              <a:gd name="T24" fmla="*/ 84 w 402"/>
              <a:gd name="T25" fmla="*/ 139 h 414"/>
              <a:gd name="T26" fmla="*/ 44 w 402"/>
              <a:gd name="T27" fmla="*/ 153 h 414"/>
              <a:gd name="T28" fmla="*/ 71 w 402"/>
              <a:gd name="T29" fmla="*/ 213 h 414"/>
              <a:gd name="T30" fmla="*/ 258 w 402"/>
              <a:gd name="T31" fmla="*/ 200 h 414"/>
              <a:gd name="T32" fmla="*/ 305 w 402"/>
              <a:gd name="T33" fmla="*/ 180 h 414"/>
              <a:gd name="T34" fmla="*/ 345 w 402"/>
              <a:gd name="T35" fmla="*/ 166 h 414"/>
              <a:gd name="T36" fmla="*/ 392 w 402"/>
              <a:gd name="T37" fmla="*/ 126 h 414"/>
              <a:gd name="T38" fmla="*/ 365 w 402"/>
              <a:gd name="T39" fmla="*/ 93 h 414"/>
              <a:gd name="T40" fmla="*/ 359 w 402"/>
              <a:gd name="T41" fmla="*/ 72 h 414"/>
              <a:gd name="T42" fmla="*/ 312 w 402"/>
              <a:gd name="T43" fmla="*/ 52 h 414"/>
              <a:gd name="T44" fmla="*/ 198 w 402"/>
              <a:gd name="T45" fmla="*/ 5 h 414"/>
              <a:gd name="T46" fmla="*/ 50 w 402"/>
              <a:gd name="T47" fmla="*/ 19 h 414"/>
              <a:gd name="T48" fmla="*/ 17 w 402"/>
              <a:gd name="T49" fmla="*/ 46 h 414"/>
              <a:gd name="T50" fmla="*/ 4 w 402"/>
              <a:gd name="T51" fmla="*/ 6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2" h="414">
                <a:moveTo>
                  <a:pt x="151" y="414"/>
                </a:moveTo>
                <a:cubicBezTo>
                  <a:pt x="204" y="400"/>
                  <a:pt x="237" y="384"/>
                  <a:pt x="285" y="367"/>
                </a:cubicBezTo>
                <a:cubicBezTo>
                  <a:pt x="299" y="345"/>
                  <a:pt x="311" y="335"/>
                  <a:pt x="332" y="320"/>
                </a:cubicBezTo>
                <a:cubicBezTo>
                  <a:pt x="334" y="311"/>
                  <a:pt x="341" y="302"/>
                  <a:pt x="338" y="293"/>
                </a:cubicBezTo>
                <a:cubicBezTo>
                  <a:pt x="334" y="281"/>
                  <a:pt x="271" y="265"/>
                  <a:pt x="258" y="260"/>
                </a:cubicBezTo>
                <a:cubicBezTo>
                  <a:pt x="181" y="264"/>
                  <a:pt x="144" y="250"/>
                  <a:pt x="91" y="287"/>
                </a:cubicBezTo>
                <a:cubicBezTo>
                  <a:pt x="85" y="304"/>
                  <a:pt x="71" y="324"/>
                  <a:pt x="111" y="327"/>
                </a:cubicBezTo>
                <a:cubicBezTo>
                  <a:pt x="169" y="331"/>
                  <a:pt x="227" y="322"/>
                  <a:pt x="285" y="320"/>
                </a:cubicBezTo>
                <a:cubicBezTo>
                  <a:pt x="327" y="308"/>
                  <a:pt x="328" y="309"/>
                  <a:pt x="359" y="280"/>
                </a:cubicBezTo>
                <a:cubicBezTo>
                  <a:pt x="371" y="240"/>
                  <a:pt x="330" y="214"/>
                  <a:pt x="298" y="193"/>
                </a:cubicBezTo>
                <a:cubicBezTo>
                  <a:pt x="282" y="168"/>
                  <a:pt x="272" y="168"/>
                  <a:pt x="245" y="160"/>
                </a:cubicBezTo>
                <a:cubicBezTo>
                  <a:pt x="223" y="145"/>
                  <a:pt x="202" y="138"/>
                  <a:pt x="178" y="126"/>
                </a:cubicBezTo>
                <a:cubicBezTo>
                  <a:pt x="147" y="130"/>
                  <a:pt x="115" y="133"/>
                  <a:pt x="84" y="139"/>
                </a:cubicBezTo>
                <a:cubicBezTo>
                  <a:pt x="70" y="142"/>
                  <a:pt x="44" y="153"/>
                  <a:pt x="44" y="153"/>
                </a:cubicBezTo>
                <a:cubicBezTo>
                  <a:pt x="0" y="194"/>
                  <a:pt x="31" y="203"/>
                  <a:pt x="71" y="213"/>
                </a:cubicBezTo>
                <a:cubicBezTo>
                  <a:pt x="133" y="210"/>
                  <a:pt x="198" y="216"/>
                  <a:pt x="258" y="200"/>
                </a:cubicBezTo>
                <a:cubicBezTo>
                  <a:pt x="274" y="196"/>
                  <a:pt x="289" y="185"/>
                  <a:pt x="305" y="180"/>
                </a:cubicBezTo>
                <a:cubicBezTo>
                  <a:pt x="318" y="176"/>
                  <a:pt x="345" y="166"/>
                  <a:pt x="345" y="166"/>
                </a:cubicBezTo>
                <a:cubicBezTo>
                  <a:pt x="364" y="149"/>
                  <a:pt x="367" y="135"/>
                  <a:pt x="392" y="126"/>
                </a:cubicBezTo>
                <a:cubicBezTo>
                  <a:pt x="373" y="71"/>
                  <a:pt x="402" y="141"/>
                  <a:pt x="365" y="93"/>
                </a:cubicBezTo>
                <a:cubicBezTo>
                  <a:pt x="361" y="87"/>
                  <a:pt x="364" y="78"/>
                  <a:pt x="359" y="72"/>
                </a:cubicBezTo>
                <a:cubicBezTo>
                  <a:pt x="349" y="59"/>
                  <a:pt x="326" y="56"/>
                  <a:pt x="312" y="52"/>
                </a:cubicBezTo>
                <a:cubicBezTo>
                  <a:pt x="281" y="23"/>
                  <a:pt x="239" y="12"/>
                  <a:pt x="198" y="5"/>
                </a:cubicBezTo>
                <a:cubicBezTo>
                  <a:pt x="189" y="5"/>
                  <a:pt x="89" y="0"/>
                  <a:pt x="50" y="19"/>
                </a:cubicBezTo>
                <a:cubicBezTo>
                  <a:pt x="36" y="26"/>
                  <a:pt x="26" y="34"/>
                  <a:pt x="17" y="46"/>
                </a:cubicBezTo>
                <a:cubicBezTo>
                  <a:pt x="12" y="52"/>
                  <a:pt x="4" y="66"/>
                  <a:pt x="4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 rot="1956024">
            <a:off x="7997825" y="2725738"/>
            <a:ext cx="638175" cy="657225"/>
          </a:xfrm>
          <a:custGeom>
            <a:avLst/>
            <a:gdLst>
              <a:gd name="T0" fmla="*/ 151 w 402"/>
              <a:gd name="T1" fmla="*/ 414 h 414"/>
              <a:gd name="T2" fmla="*/ 285 w 402"/>
              <a:gd name="T3" fmla="*/ 367 h 414"/>
              <a:gd name="T4" fmla="*/ 332 w 402"/>
              <a:gd name="T5" fmla="*/ 320 h 414"/>
              <a:gd name="T6" fmla="*/ 338 w 402"/>
              <a:gd name="T7" fmla="*/ 293 h 414"/>
              <a:gd name="T8" fmla="*/ 258 w 402"/>
              <a:gd name="T9" fmla="*/ 260 h 414"/>
              <a:gd name="T10" fmla="*/ 91 w 402"/>
              <a:gd name="T11" fmla="*/ 287 h 414"/>
              <a:gd name="T12" fmla="*/ 111 w 402"/>
              <a:gd name="T13" fmla="*/ 327 h 414"/>
              <a:gd name="T14" fmla="*/ 285 w 402"/>
              <a:gd name="T15" fmla="*/ 320 h 414"/>
              <a:gd name="T16" fmla="*/ 359 w 402"/>
              <a:gd name="T17" fmla="*/ 280 h 414"/>
              <a:gd name="T18" fmla="*/ 298 w 402"/>
              <a:gd name="T19" fmla="*/ 193 h 414"/>
              <a:gd name="T20" fmla="*/ 245 w 402"/>
              <a:gd name="T21" fmla="*/ 160 h 414"/>
              <a:gd name="T22" fmla="*/ 178 w 402"/>
              <a:gd name="T23" fmla="*/ 126 h 414"/>
              <a:gd name="T24" fmla="*/ 84 w 402"/>
              <a:gd name="T25" fmla="*/ 139 h 414"/>
              <a:gd name="T26" fmla="*/ 44 w 402"/>
              <a:gd name="T27" fmla="*/ 153 h 414"/>
              <a:gd name="T28" fmla="*/ 71 w 402"/>
              <a:gd name="T29" fmla="*/ 213 h 414"/>
              <a:gd name="T30" fmla="*/ 258 w 402"/>
              <a:gd name="T31" fmla="*/ 200 h 414"/>
              <a:gd name="T32" fmla="*/ 305 w 402"/>
              <a:gd name="T33" fmla="*/ 180 h 414"/>
              <a:gd name="T34" fmla="*/ 345 w 402"/>
              <a:gd name="T35" fmla="*/ 166 h 414"/>
              <a:gd name="T36" fmla="*/ 392 w 402"/>
              <a:gd name="T37" fmla="*/ 126 h 414"/>
              <a:gd name="T38" fmla="*/ 365 w 402"/>
              <a:gd name="T39" fmla="*/ 93 h 414"/>
              <a:gd name="T40" fmla="*/ 359 w 402"/>
              <a:gd name="T41" fmla="*/ 72 h 414"/>
              <a:gd name="T42" fmla="*/ 312 w 402"/>
              <a:gd name="T43" fmla="*/ 52 h 414"/>
              <a:gd name="T44" fmla="*/ 198 w 402"/>
              <a:gd name="T45" fmla="*/ 5 h 414"/>
              <a:gd name="T46" fmla="*/ 50 w 402"/>
              <a:gd name="T47" fmla="*/ 19 h 414"/>
              <a:gd name="T48" fmla="*/ 17 w 402"/>
              <a:gd name="T49" fmla="*/ 46 h 414"/>
              <a:gd name="T50" fmla="*/ 4 w 402"/>
              <a:gd name="T51" fmla="*/ 66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2" h="414">
                <a:moveTo>
                  <a:pt x="151" y="414"/>
                </a:moveTo>
                <a:cubicBezTo>
                  <a:pt x="204" y="400"/>
                  <a:pt x="237" y="384"/>
                  <a:pt x="285" y="367"/>
                </a:cubicBezTo>
                <a:cubicBezTo>
                  <a:pt x="299" y="345"/>
                  <a:pt x="311" y="335"/>
                  <a:pt x="332" y="320"/>
                </a:cubicBezTo>
                <a:cubicBezTo>
                  <a:pt x="334" y="311"/>
                  <a:pt x="341" y="302"/>
                  <a:pt x="338" y="293"/>
                </a:cubicBezTo>
                <a:cubicBezTo>
                  <a:pt x="334" y="281"/>
                  <a:pt x="271" y="265"/>
                  <a:pt x="258" y="260"/>
                </a:cubicBezTo>
                <a:cubicBezTo>
                  <a:pt x="181" y="264"/>
                  <a:pt x="144" y="250"/>
                  <a:pt x="91" y="287"/>
                </a:cubicBezTo>
                <a:cubicBezTo>
                  <a:pt x="85" y="304"/>
                  <a:pt x="71" y="324"/>
                  <a:pt x="111" y="327"/>
                </a:cubicBezTo>
                <a:cubicBezTo>
                  <a:pt x="169" y="331"/>
                  <a:pt x="227" y="322"/>
                  <a:pt x="285" y="320"/>
                </a:cubicBezTo>
                <a:cubicBezTo>
                  <a:pt x="327" y="308"/>
                  <a:pt x="328" y="309"/>
                  <a:pt x="359" y="280"/>
                </a:cubicBezTo>
                <a:cubicBezTo>
                  <a:pt x="371" y="240"/>
                  <a:pt x="330" y="214"/>
                  <a:pt x="298" y="193"/>
                </a:cubicBezTo>
                <a:cubicBezTo>
                  <a:pt x="282" y="168"/>
                  <a:pt x="272" y="168"/>
                  <a:pt x="245" y="160"/>
                </a:cubicBezTo>
                <a:cubicBezTo>
                  <a:pt x="223" y="145"/>
                  <a:pt x="202" y="138"/>
                  <a:pt x="178" y="126"/>
                </a:cubicBezTo>
                <a:cubicBezTo>
                  <a:pt x="147" y="130"/>
                  <a:pt x="115" y="133"/>
                  <a:pt x="84" y="139"/>
                </a:cubicBezTo>
                <a:cubicBezTo>
                  <a:pt x="70" y="142"/>
                  <a:pt x="44" y="153"/>
                  <a:pt x="44" y="153"/>
                </a:cubicBezTo>
                <a:cubicBezTo>
                  <a:pt x="0" y="194"/>
                  <a:pt x="31" y="203"/>
                  <a:pt x="71" y="213"/>
                </a:cubicBezTo>
                <a:cubicBezTo>
                  <a:pt x="133" y="210"/>
                  <a:pt x="198" y="216"/>
                  <a:pt x="258" y="200"/>
                </a:cubicBezTo>
                <a:cubicBezTo>
                  <a:pt x="274" y="196"/>
                  <a:pt x="289" y="185"/>
                  <a:pt x="305" y="180"/>
                </a:cubicBezTo>
                <a:cubicBezTo>
                  <a:pt x="318" y="176"/>
                  <a:pt x="345" y="166"/>
                  <a:pt x="345" y="166"/>
                </a:cubicBezTo>
                <a:cubicBezTo>
                  <a:pt x="364" y="149"/>
                  <a:pt x="367" y="135"/>
                  <a:pt x="392" y="126"/>
                </a:cubicBezTo>
                <a:cubicBezTo>
                  <a:pt x="373" y="71"/>
                  <a:pt x="402" y="141"/>
                  <a:pt x="365" y="93"/>
                </a:cubicBezTo>
                <a:cubicBezTo>
                  <a:pt x="361" y="87"/>
                  <a:pt x="364" y="78"/>
                  <a:pt x="359" y="72"/>
                </a:cubicBezTo>
                <a:cubicBezTo>
                  <a:pt x="349" y="59"/>
                  <a:pt x="326" y="56"/>
                  <a:pt x="312" y="52"/>
                </a:cubicBezTo>
                <a:cubicBezTo>
                  <a:pt x="281" y="23"/>
                  <a:pt x="239" y="12"/>
                  <a:pt x="198" y="5"/>
                </a:cubicBezTo>
                <a:cubicBezTo>
                  <a:pt x="189" y="5"/>
                  <a:pt x="89" y="0"/>
                  <a:pt x="50" y="19"/>
                </a:cubicBezTo>
                <a:cubicBezTo>
                  <a:pt x="36" y="26"/>
                  <a:pt x="26" y="34"/>
                  <a:pt x="17" y="46"/>
                </a:cubicBezTo>
                <a:cubicBezTo>
                  <a:pt x="12" y="52"/>
                  <a:pt x="4" y="66"/>
                  <a:pt x="4" y="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6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887413" y="400050"/>
            <a:ext cx="6191250" cy="1439863"/>
          </a:xfrm>
          <a:prstGeom prst="roundRect">
            <a:avLst>
              <a:gd name="adj" fmla="val 16667"/>
            </a:avLst>
          </a:prstGeom>
          <a:solidFill>
            <a:schemeClr val="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081" name="Picture 9" descr="BOY-7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492375"/>
            <a:ext cx="3905250" cy="362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1466850" y="728663"/>
            <a:ext cx="6191250" cy="1439862"/>
          </a:xfrm>
          <a:prstGeom prst="roundRect">
            <a:avLst>
              <a:gd name="adj" fmla="val 16667"/>
            </a:avLst>
          </a:prstGeom>
          <a:solidFill>
            <a:schemeClr val="hlink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2043113" y="1054100"/>
            <a:ext cx="6191250" cy="1439863"/>
          </a:xfrm>
          <a:prstGeom prst="roundRect">
            <a:avLst>
              <a:gd name="adj" fmla="val 16667"/>
            </a:avLst>
          </a:prstGeom>
          <a:solidFill>
            <a:schemeClr val="hlink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8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838200"/>
            <a:ext cx="77724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800000"/>
                </a:solidFill>
                <a:latin typeface="華康粗圓體" pitchFamily="49" charset="-120"/>
                <a:ea typeface="華康粗圓體" pitchFamily="49" charset="-120"/>
              </a:rPr>
              <a:t>世界上最難開口的問題</a:t>
            </a:r>
          </a:p>
        </p:txBody>
      </p:sp>
      <p:pic>
        <p:nvPicPr>
          <p:cNvPr id="3087" name="Picture 15" descr="BD00028_[1]"/>
          <p:cNvPicPr>
            <a:picLocks noChangeAspect="1" noChangeArrowheads="1"/>
          </p:cNvPicPr>
          <p:nvPr/>
        </p:nvPicPr>
        <p:blipFill>
          <a:blip r:embed="rId3" cstate="print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3608">
            <a:off x="1171575" y="4249738"/>
            <a:ext cx="10747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BD00028_[1]"/>
          <p:cNvPicPr>
            <a:picLocks noChangeAspect="1" noChangeArrowheads="1"/>
          </p:cNvPicPr>
          <p:nvPr/>
        </p:nvPicPr>
        <p:blipFill>
          <a:blip r:embed="rId3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4203">
            <a:off x="6870700" y="3067050"/>
            <a:ext cx="10414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2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31838" y="236538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zh-TW" altLang="en-US">
                <a:solidFill>
                  <a:srgbClr val="9900CC"/>
                </a:solidFill>
                <a:latin typeface="華康粗圓體" pitchFamily="49" charset="-120"/>
                <a:ea typeface="華康粗圓體" pitchFamily="49" charset="-120"/>
              </a:rPr>
              <a:t>女生的性器官</a:t>
            </a:r>
          </a:p>
        </p:txBody>
      </p:sp>
      <p:pic>
        <p:nvPicPr>
          <p:cNvPr id="7182" name="Picture 14" descr="girl-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213" y="1611313"/>
            <a:ext cx="2579687" cy="3649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16" descr="girl-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1454150"/>
            <a:ext cx="2392363" cy="3649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18" descr="圖片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63" y="3922713"/>
            <a:ext cx="3686175" cy="271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20" descr="圖片10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900" y="3787775"/>
            <a:ext cx="4370388" cy="2714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846138" y="679450"/>
            <a:ext cx="7529512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55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人類的第一張床</a:t>
            </a:r>
            <a:r>
              <a:rPr lang="en-US" altLang="zh-TW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-</a:t>
            </a:r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月經</a:t>
            </a:r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2198688" y="3090863"/>
            <a:ext cx="139700" cy="1397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264" name="Group 72"/>
          <p:cNvGrpSpPr>
            <a:grpSpLocks/>
          </p:cNvGrpSpPr>
          <p:nvPr/>
        </p:nvGrpSpPr>
        <p:grpSpPr bwMode="auto">
          <a:xfrm>
            <a:off x="450850" y="1982788"/>
            <a:ext cx="8445500" cy="4422775"/>
            <a:chOff x="284" y="1249"/>
            <a:chExt cx="5320" cy="2786"/>
          </a:xfrm>
        </p:grpSpPr>
        <p:pic>
          <p:nvPicPr>
            <p:cNvPr id="8223" name="Picture 31" descr="子宮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1581"/>
              <a:ext cx="3135" cy="2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8238" name="Group 46"/>
            <p:cNvGrpSpPr>
              <a:grpSpLocks/>
            </p:cNvGrpSpPr>
            <p:nvPr/>
          </p:nvGrpSpPr>
          <p:grpSpPr bwMode="auto">
            <a:xfrm>
              <a:off x="1819" y="1249"/>
              <a:ext cx="2168" cy="354"/>
              <a:chOff x="1819" y="1201"/>
              <a:chExt cx="2168" cy="354"/>
            </a:xfrm>
          </p:grpSpPr>
          <p:sp>
            <p:nvSpPr>
              <p:cNvPr id="8235" name="Rectangle 43"/>
              <p:cNvSpPr>
                <a:spLocks noChangeArrowheads="1"/>
              </p:cNvSpPr>
              <p:nvPr/>
            </p:nvSpPr>
            <p:spPr bwMode="auto">
              <a:xfrm>
                <a:off x="2461" y="1201"/>
                <a:ext cx="798" cy="271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輸卵管</a:t>
                </a:r>
              </a:p>
            </p:txBody>
          </p:sp>
          <p:sp>
            <p:nvSpPr>
              <p:cNvPr id="8236" name="Line 44"/>
              <p:cNvSpPr>
                <a:spLocks noChangeShapeType="1"/>
              </p:cNvSpPr>
              <p:nvPr/>
            </p:nvSpPr>
            <p:spPr bwMode="auto">
              <a:xfrm flipV="1">
                <a:off x="1819" y="1333"/>
                <a:ext cx="617" cy="2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37" name="Line 45"/>
              <p:cNvSpPr>
                <a:spLocks noChangeShapeType="1"/>
              </p:cNvSpPr>
              <p:nvPr/>
            </p:nvSpPr>
            <p:spPr bwMode="auto">
              <a:xfrm>
                <a:off x="3287" y="1345"/>
                <a:ext cx="700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8263" name="Group 71"/>
            <p:cNvGrpSpPr>
              <a:grpSpLocks/>
            </p:cNvGrpSpPr>
            <p:nvPr/>
          </p:nvGrpSpPr>
          <p:grpSpPr bwMode="auto">
            <a:xfrm>
              <a:off x="2954" y="2419"/>
              <a:ext cx="1927" cy="1143"/>
              <a:chOff x="2954" y="2419"/>
              <a:chExt cx="1927" cy="1143"/>
            </a:xfrm>
          </p:grpSpPr>
          <p:sp>
            <p:nvSpPr>
              <p:cNvPr id="8250" name="Line 58"/>
              <p:cNvSpPr>
                <a:spLocks noChangeShapeType="1"/>
              </p:cNvSpPr>
              <p:nvPr/>
            </p:nvSpPr>
            <p:spPr bwMode="auto">
              <a:xfrm>
                <a:off x="2954" y="2419"/>
                <a:ext cx="956" cy="10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41" name="Rectangle 49"/>
              <p:cNvSpPr>
                <a:spLocks noChangeArrowheads="1"/>
              </p:cNvSpPr>
              <p:nvPr/>
            </p:nvSpPr>
            <p:spPr bwMode="auto">
              <a:xfrm>
                <a:off x="3885" y="3283"/>
                <a:ext cx="996" cy="27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子宮內膜</a:t>
                </a:r>
              </a:p>
            </p:txBody>
          </p:sp>
        </p:grpSp>
        <p:grpSp>
          <p:nvGrpSpPr>
            <p:cNvPr id="8254" name="Group 62"/>
            <p:cNvGrpSpPr>
              <a:grpSpLocks/>
            </p:cNvGrpSpPr>
            <p:nvPr/>
          </p:nvGrpSpPr>
          <p:grpSpPr bwMode="auto">
            <a:xfrm>
              <a:off x="284" y="1815"/>
              <a:ext cx="1458" cy="560"/>
              <a:chOff x="284" y="1767"/>
              <a:chExt cx="1458" cy="560"/>
            </a:xfrm>
          </p:grpSpPr>
          <p:sp>
            <p:nvSpPr>
              <p:cNvPr id="8248" name="Line 56"/>
              <p:cNvSpPr>
                <a:spLocks noChangeShapeType="1"/>
              </p:cNvSpPr>
              <p:nvPr/>
            </p:nvSpPr>
            <p:spPr bwMode="auto">
              <a:xfrm>
                <a:off x="848" y="1927"/>
                <a:ext cx="577" cy="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53" name="Line 61"/>
              <p:cNvSpPr>
                <a:spLocks noChangeShapeType="1"/>
              </p:cNvSpPr>
              <p:nvPr/>
            </p:nvSpPr>
            <p:spPr bwMode="auto">
              <a:xfrm>
                <a:off x="852" y="1931"/>
                <a:ext cx="890" cy="3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44" name="Rectangle 52"/>
              <p:cNvSpPr>
                <a:spLocks noChangeArrowheads="1"/>
              </p:cNvSpPr>
              <p:nvPr/>
            </p:nvSpPr>
            <p:spPr bwMode="auto">
              <a:xfrm>
                <a:off x="284" y="1767"/>
                <a:ext cx="594" cy="27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卵子</a:t>
                </a:r>
              </a:p>
            </p:txBody>
          </p:sp>
        </p:grpSp>
        <p:grpSp>
          <p:nvGrpSpPr>
            <p:cNvPr id="8255" name="Group 63"/>
            <p:cNvGrpSpPr>
              <a:grpSpLocks/>
            </p:cNvGrpSpPr>
            <p:nvPr/>
          </p:nvGrpSpPr>
          <p:grpSpPr bwMode="auto">
            <a:xfrm>
              <a:off x="775" y="2506"/>
              <a:ext cx="1074" cy="711"/>
              <a:chOff x="775" y="2458"/>
              <a:chExt cx="1074" cy="711"/>
            </a:xfrm>
          </p:grpSpPr>
          <p:sp>
            <p:nvSpPr>
              <p:cNvPr id="8251" name="Line 59"/>
              <p:cNvSpPr>
                <a:spLocks noChangeShapeType="1"/>
              </p:cNvSpPr>
              <p:nvPr/>
            </p:nvSpPr>
            <p:spPr bwMode="auto">
              <a:xfrm flipV="1">
                <a:off x="1289" y="2458"/>
                <a:ext cx="560" cy="4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45" name="Rectangle 53"/>
              <p:cNvSpPr>
                <a:spLocks noChangeArrowheads="1"/>
              </p:cNvSpPr>
              <p:nvPr/>
            </p:nvSpPr>
            <p:spPr bwMode="auto">
              <a:xfrm>
                <a:off x="775" y="2923"/>
                <a:ext cx="585" cy="246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卵巢</a:t>
                </a:r>
              </a:p>
            </p:txBody>
          </p:sp>
        </p:grpSp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>
              <a:off x="1374" y="2798"/>
              <a:ext cx="1410" cy="986"/>
              <a:chOff x="1374" y="2750"/>
              <a:chExt cx="1410" cy="986"/>
            </a:xfrm>
          </p:grpSpPr>
          <p:sp>
            <p:nvSpPr>
              <p:cNvPr id="8252" name="Line 60"/>
              <p:cNvSpPr>
                <a:spLocks noChangeShapeType="1"/>
              </p:cNvSpPr>
              <p:nvPr/>
            </p:nvSpPr>
            <p:spPr bwMode="auto">
              <a:xfrm flipV="1">
                <a:off x="1902" y="2750"/>
                <a:ext cx="882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43" name="Rectangle 51"/>
              <p:cNvSpPr>
                <a:spLocks noChangeArrowheads="1"/>
              </p:cNvSpPr>
              <p:nvPr/>
            </p:nvSpPr>
            <p:spPr bwMode="auto">
              <a:xfrm>
                <a:off x="1374" y="3457"/>
                <a:ext cx="692" cy="27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子宮頸</a:t>
                </a:r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4220" y="2196"/>
              <a:ext cx="1384" cy="287"/>
              <a:chOff x="4220" y="2196"/>
              <a:chExt cx="1384" cy="287"/>
            </a:xfrm>
          </p:grpSpPr>
          <p:sp>
            <p:nvSpPr>
              <p:cNvPr id="8246" name="Line 54"/>
              <p:cNvSpPr>
                <a:spLocks noChangeShapeType="1"/>
              </p:cNvSpPr>
              <p:nvPr/>
            </p:nvSpPr>
            <p:spPr bwMode="auto">
              <a:xfrm>
                <a:off x="4220" y="2253"/>
                <a:ext cx="561" cy="7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39" name="Rectangle 47"/>
              <p:cNvSpPr>
                <a:spLocks noChangeArrowheads="1"/>
              </p:cNvSpPr>
              <p:nvPr/>
            </p:nvSpPr>
            <p:spPr bwMode="auto">
              <a:xfrm>
                <a:off x="4609" y="2196"/>
                <a:ext cx="995" cy="287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輸卵管繖</a:t>
                </a:r>
              </a:p>
            </p:txBody>
          </p:sp>
        </p:grpSp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3181" y="2365"/>
              <a:ext cx="1482" cy="690"/>
              <a:chOff x="3181" y="2317"/>
              <a:chExt cx="1482" cy="690"/>
            </a:xfrm>
          </p:grpSpPr>
          <p:sp>
            <p:nvSpPr>
              <p:cNvPr id="8249" name="Line 57"/>
              <p:cNvSpPr>
                <a:spLocks noChangeShapeType="1"/>
              </p:cNvSpPr>
              <p:nvPr/>
            </p:nvSpPr>
            <p:spPr bwMode="auto">
              <a:xfrm>
                <a:off x="3181" y="2317"/>
                <a:ext cx="1276" cy="5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40" name="Rectangle 48"/>
              <p:cNvSpPr>
                <a:spLocks noChangeArrowheads="1"/>
              </p:cNvSpPr>
              <p:nvPr/>
            </p:nvSpPr>
            <p:spPr bwMode="auto">
              <a:xfrm>
                <a:off x="4136" y="2728"/>
                <a:ext cx="527" cy="27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子宮</a:t>
                </a:r>
              </a:p>
            </p:txBody>
          </p:sp>
        </p:grpSp>
        <p:grpSp>
          <p:nvGrpSpPr>
            <p:cNvPr id="8260" name="Group 68"/>
            <p:cNvGrpSpPr>
              <a:grpSpLocks/>
            </p:cNvGrpSpPr>
            <p:nvPr/>
          </p:nvGrpSpPr>
          <p:grpSpPr bwMode="auto">
            <a:xfrm>
              <a:off x="2917" y="3541"/>
              <a:ext cx="955" cy="494"/>
              <a:chOff x="2917" y="3493"/>
              <a:chExt cx="955" cy="494"/>
            </a:xfrm>
          </p:grpSpPr>
          <p:sp>
            <p:nvSpPr>
              <p:cNvPr id="8247" name="Line 55"/>
              <p:cNvSpPr>
                <a:spLocks noChangeShapeType="1"/>
              </p:cNvSpPr>
              <p:nvPr/>
            </p:nvSpPr>
            <p:spPr bwMode="auto">
              <a:xfrm>
                <a:off x="2917" y="3493"/>
                <a:ext cx="709" cy="2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42" name="Rectangle 50"/>
              <p:cNvSpPr>
                <a:spLocks noChangeArrowheads="1"/>
              </p:cNvSpPr>
              <p:nvPr/>
            </p:nvSpPr>
            <p:spPr bwMode="auto">
              <a:xfrm>
                <a:off x="3312" y="3708"/>
                <a:ext cx="560" cy="279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TW" altLang="en-US" sz="2800">
                    <a:ea typeface="華康粗圓體" pitchFamily="49" charset="-120"/>
                  </a:rPr>
                  <a:t>陰道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0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WordArt 16"/>
          <p:cNvSpPr>
            <a:spLocks noChangeArrowheads="1" noChangeShapeType="1" noTextEdit="1"/>
          </p:cNvSpPr>
          <p:nvPr/>
        </p:nvSpPr>
        <p:spPr bwMode="auto">
          <a:xfrm>
            <a:off x="846138" y="679450"/>
            <a:ext cx="7529512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755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人類的第一張床</a:t>
            </a:r>
            <a:r>
              <a:rPr lang="en-US" altLang="zh-TW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-</a:t>
            </a:r>
            <a:r>
              <a:rPr lang="zh-TW" alt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0000"/>
                    </a:gs>
                    <a:gs pos="50000">
                      <a:schemeClr val="bg1"/>
                    </a:gs>
                    <a:gs pos="100000">
                      <a:srgbClr val="CC00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華康粗圓體"/>
                <a:ea typeface="華康粗圓體"/>
              </a:rPr>
              <a:t>月經</a:t>
            </a:r>
          </a:p>
        </p:txBody>
      </p:sp>
      <p:pic>
        <p:nvPicPr>
          <p:cNvPr id="62491" name="Picture 27" descr="子宮-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99869">
            <a:off x="2406650" y="1706563"/>
            <a:ext cx="4154488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92" name="AutoShape 28"/>
          <p:cNvSpPr>
            <a:spLocks noChangeArrowheads="1"/>
          </p:cNvSpPr>
          <p:nvPr/>
        </p:nvSpPr>
        <p:spPr bwMode="auto">
          <a:xfrm>
            <a:off x="1639888" y="1985963"/>
            <a:ext cx="2284412" cy="920750"/>
          </a:xfrm>
          <a:prstGeom prst="wedgeRoundRectCallout">
            <a:avLst>
              <a:gd name="adj1" fmla="val 72861"/>
              <a:gd name="adj2" fmla="val 64139"/>
              <a:gd name="adj3" fmla="val 16667"/>
            </a:avLst>
          </a:prstGeom>
          <a:solidFill>
            <a:srgbClr val="99CCFF"/>
          </a:solidFill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>
                <a:ea typeface="華康粗圓體" pitchFamily="49" charset="-120"/>
              </a:rPr>
              <a:t>再見！</a:t>
            </a:r>
          </a:p>
          <a:p>
            <a:pPr algn="ctr"/>
            <a:r>
              <a:rPr lang="zh-TW" altLang="en-US">
                <a:ea typeface="華康粗圓體" pitchFamily="49" charset="-120"/>
              </a:rPr>
              <a:t>我要出去囉～</a:t>
            </a:r>
          </a:p>
        </p:txBody>
      </p:sp>
    </p:spTree>
    <p:extLst>
      <p:ext uri="{BB962C8B-B14F-4D97-AF65-F5344CB8AC3E}">
        <p14:creationId xmlns:p14="http://schemas.microsoft.com/office/powerpoint/2010/main" val="137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noFill/>
      </a:spPr>
      <a:bodyPr anchor="ctr"/>
      <a:lstStyle>
        <a:defPPr algn="ctr">
          <a:defRPr sz="6600"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548</TotalTime>
  <Words>706</Words>
  <Application>Microsoft Office PowerPoint</Application>
  <PresentationFormat>如螢幕大小 (4:3)</PresentationFormat>
  <Paragraphs>125</Paragraphs>
  <Slides>43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5" baseType="lpstr">
      <vt:lpstr>行雲流水</vt:lpstr>
      <vt:lpstr>Flash 文件</vt:lpstr>
      <vt:lpstr>PowerPoint 簡報</vt:lpstr>
      <vt:lpstr>單元名稱：</vt:lpstr>
      <vt:lpstr>PowerPoint 簡報</vt:lpstr>
      <vt:lpstr>PowerPoint 簡報</vt:lpstr>
      <vt:lpstr>PowerPoint 簡報</vt:lpstr>
      <vt:lpstr>世界上最難開口的問題</vt:lpstr>
      <vt:lpstr>女生的性器官</vt:lpstr>
      <vt:lpstr>PowerPoint 簡報</vt:lpstr>
      <vt:lpstr>PowerPoint 簡報</vt:lpstr>
      <vt:lpstr>PowerPoint 簡報</vt:lpstr>
      <vt:lpstr>PowerPoint 簡報</vt:lpstr>
      <vt:lpstr>PowerPoint 簡報</vt:lpstr>
      <vt:lpstr>月經因人而異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全能“麵包”秀</vt:lpstr>
      <vt:lpstr>全能“麵包”秀</vt:lpstr>
      <vt:lpstr>全能“麵包”秀</vt:lpstr>
      <vt:lpstr>全能“麵包”秀</vt:lpstr>
      <vt:lpstr>全能“麵包”秀</vt:lpstr>
      <vt:lpstr>全能“麵包”秀</vt:lpstr>
      <vt:lpstr>全能“麵包”秀</vt:lpstr>
      <vt:lpstr>全能“麵包”秀</vt:lpstr>
      <vt:lpstr>男生的性器官</vt:lpstr>
      <vt:lpstr>什麼是勃起？</vt:lpstr>
      <vt:lpstr>什麼是夢遺？</vt:lpstr>
      <vt:lpstr>什麼是夢遺？</vt:lpstr>
      <vt:lpstr>自然的生理現象</vt:lpstr>
      <vt:lpstr>酷哥健康DIY第一招</vt:lpstr>
      <vt:lpstr>酷哥健康DIY第二招</vt:lpstr>
      <vt:lpstr>酷哥健康DIY第三招</vt:lpstr>
      <vt:lpstr>酷哥健康DIY第四招</vt:lpstr>
      <vt:lpstr>PowerPoint 簡報</vt:lpstr>
      <vt:lpstr>PowerPoint 簡報</vt:lpstr>
      <vt:lpstr>PowerPoint 簡報</vt:lpstr>
      <vt:lpstr>PowerPoint 簡報</vt:lpstr>
      <vt:lpstr>珍愛自己   尊重生命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63</cp:revision>
  <dcterms:created xsi:type="dcterms:W3CDTF">2018-12-24T23:56:38Z</dcterms:created>
  <dcterms:modified xsi:type="dcterms:W3CDTF">2018-12-27T01:33:08Z</dcterms:modified>
</cp:coreProperties>
</file>